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330" r:id="rId6"/>
    <p:sldId id="348" r:id="rId7"/>
    <p:sldId id="331" r:id="rId8"/>
    <p:sldId id="332" r:id="rId9"/>
    <p:sldId id="333" r:id="rId10"/>
    <p:sldId id="334" r:id="rId11"/>
    <p:sldId id="335" r:id="rId12"/>
    <p:sldId id="336" r:id="rId13"/>
    <p:sldId id="291" r:id="rId14"/>
    <p:sldId id="337" r:id="rId15"/>
    <p:sldId id="338" r:id="rId16"/>
    <p:sldId id="339" r:id="rId17"/>
    <p:sldId id="340" r:id="rId18"/>
    <p:sldId id="341" r:id="rId19"/>
    <p:sldId id="349" r:id="rId20"/>
    <p:sldId id="256" r:id="rId21"/>
    <p:sldId id="261" r:id="rId22"/>
    <p:sldId id="262" r:id="rId23"/>
    <p:sldId id="267" r:id="rId24"/>
    <p:sldId id="263" r:id="rId25"/>
    <p:sldId id="260" r:id="rId26"/>
    <p:sldId id="266" r:id="rId27"/>
    <p:sldId id="265" r:id="rId28"/>
    <p:sldId id="286" r:id="rId29"/>
    <p:sldId id="264" r:id="rId30"/>
    <p:sldId id="271" r:id="rId31"/>
    <p:sldId id="270" r:id="rId32"/>
    <p:sldId id="268" r:id="rId33"/>
    <p:sldId id="269" r:id="rId34"/>
    <p:sldId id="287" r:id="rId35"/>
    <p:sldId id="273" r:id="rId36"/>
    <p:sldId id="281" r:id="rId37"/>
    <p:sldId id="280" r:id="rId38"/>
    <p:sldId id="282" r:id="rId39"/>
    <p:sldId id="283" r:id="rId40"/>
    <p:sldId id="285" r:id="rId41"/>
    <p:sldId id="284" r:id="rId42"/>
    <p:sldId id="288" r:id="rId43"/>
    <p:sldId id="292" r:id="rId44"/>
    <p:sldId id="296" r:id="rId45"/>
    <p:sldId id="294" r:id="rId46"/>
    <p:sldId id="297" r:id="rId47"/>
    <p:sldId id="293" r:id="rId48"/>
    <p:sldId id="300" r:id="rId49"/>
    <p:sldId id="298" r:id="rId50"/>
    <p:sldId id="311" r:id="rId51"/>
    <p:sldId id="307" r:id="rId52"/>
    <p:sldId id="306" r:id="rId53"/>
    <p:sldId id="308" r:id="rId54"/>
    <p:sldId id="309" r:id="rId55"/>
    <p:sldId id="310" r:id="rId56"/>
    <p:sldId id="305" r:id="rId57"/>
    <p:sldId id="312" r:id="rId58"/>
    <p:sldId id="313" r:id="rId59"/>
    <p:sldId id="351" r:id="rId60"/>
    <p:sldId id="352" r:id="rId61"/>
    <p:sldId id="353" r:id="rId62"/>
    <p:sldId id="354" r:id="rId63"/>
    <p:sldId id="355" r:id="rId64"/>
    <p:sldId id="356" r:id="rId65"/>
    <p:sldId id="357" r:id="rId66"/>
    <p:sldId id="358" r:id="rId67"/>
    <p:sldId id="359" r:id="rId68"/>
    <p:sldId id="360" r:id="rId69"/>
    <p:sldId id="361" r:id="rId70"/>
    <p:sldId id="362" r:id="rId71"/>
    <p:sldId id="363" r:id="rId72"/>
    <p:sldId id="364" r:id="rId73"/>
    <p:sldId id="365" r:id="rId74"/>
    <p:sldId id="366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3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7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3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557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90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69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449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12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590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49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56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063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84A2-0FB9-4B28-B77A-EDD2E716C84F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748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384A2-0FB9-4B28-B77A-EDD2E716C84F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11132-0DAC-4BBF-819C-BEDBCB088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88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z5AeHqUtRs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bigfive-test.com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bigfive-test.com/" TargetMode="Externa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ipip.ori.org/newIndexofScaleLabels.htm" TargetMode="External"/><Relationship Id="rId2" Type="http://schemas.openxmlformats.org/officeDocument/2006/relationships/hyperlink" Target="https://ipip.ori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2295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21665" y="3429000"/>
            <a:ext cx="6748670" cy="1729409"/>
          </a:xfrm>
        </p:spPr>
        <p:txBody>
          <a:bodyPr>
            <a:normAutofit fontScale="90000"/>
          </a:bodyPr>
          <a:lstStyle/>
          <a:p>
            <a:r>
              <a:rPr lang="en-GB" dirty="0"/>
              <a:t>Ethics, Psychometrics and Personality</a:t>
            </a:r>
          </a:p>
        </p:txBody>
      </p:sp>
    </p:spTree>
    <p:extLst>
      <p:ext uri="{BB962C8B-B14F-4D97-AF65-F5344CB8AC3E}">
        <p14:creationId xmlns:p14="http://schemas.microsoft.com/office/powerpoint/2010/main" val="454556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A4C12-173C-6FC7-C5E6-EE560C845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Informed consent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8D32-8609-C9D9-BE08-E74CF5E53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Participants should have the necessary information to judge whether they wish to participate.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What will happen to them? </a:t>
            </a:r>
          </a:p>
          <a:p>
            <a:pPr marL="0" indent="0">
              <a:buNone/>
            </a:pPr>
            <a:r>
              <a:rPr lang="en-GB" dirty="0"/>
              <a:t>	What is expected of them? </a:t>
            </a:r>
          </a:p>
          <a:p>
            <a:pPr marL="0" indent="0">
              <a:buNone/>
            </a:pPr>
            <a:r>
              <a:rPr lang="en-GB" dirty="0"/>
              <a:t>	What are the potential harms / risks? </a:t>
            </a:r>
          </a:p>
          <a:p>
            <a:pPr marL="0" indent="0">
              <a:buNone/>
            </a:pPr>
            <a:r>
              <a:rPr lang="en-GB" dirty="0"/>
              <a:t>	What are their rights? 					 (more later)</a:t>
            </a:r>
          </a:p>
          <a:p>
            <a:pPr marL="0" indent="0">
              <a:buNone/>
            </a:pPr>
            <a:r>
              <a:rPr lang="en-GB" dirty="0"/>
              <a:t>	What rewards (if any) are on offer?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Note: the level of information needs to be balanced against the aims of the experiment (i.e. the potential benefits)</a:t>
            </a:r>
          </a:p>
        </p:txBody>
      </p:sp>
    </p:spTree>
    <p:extLst>
      <p:ext uri="{BB962C8B-B14F-4D97-AF65-F5344CB8AC3E}">
        <p14:creationId xmlns:p14="http://schemas.microsoft.com/office/powerpoint/2010/main" val="2822529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EF5A6-6F84-C4A8-9E02-081F33728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Treated with respect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146CF-5BF3-571B-4F16-BCC8CD5F4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language used with the participant should be appropriate.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experimenter should not be judgmental / authoritarian (etc). </a:t>
            </a:r>
          </a:p>
        </p:txBody>
      </p:sp>
    </p:spTree>
    <p:extLst>
      <p:ext uri="{BB962C8B-B14F-4D97-AF65-F5344CB8AC3E}">
        <p14:creationId xmlns:p14="http://schemas.microsoft.com/office/powerpoint/2010/main" val="1663709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F7840-08E1-90C1-DEEA-3D2FA73D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Right to withdraw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E067-39C7-1418-0DA5-ADCE1599A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participant has the right to withdraw their consent </a:t>
            </a:r>
            <a:r>
              <a:rPr lang="en-GB" i="1" dirty="0"/>
              <a:t>at any point.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i.e. even having signed a consent form, they can stop.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They can even request their data not be used after the end of the experiment. </a:t>
            </a:r>
          </a:p>
        </p:txBody>
      </p:sp>
    </p:spTree>
    <p:extLst>
      <p:ext uri="{BB962C8B-B14F-4D97-AF65-F5344CB8AC3E}">
        <p14:creationId xmlns:p14="http://schemas.microsoft.com/office/powerpoint/2010/main" val="65264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58AC7-FE6F-313F-865A-770EC779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Right to Anonymity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FE88-7A5A-0749-8A8A-307D8858A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Participants have the right to remain anonymous in all aspects of the research, in particular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AutoNum type="arabicParenR"/>
            </a:pPr>
            <a:r>
              <a:rPr lang="en-GB" dirty="0"/>
              <a:t>During dissemination of the results. </a:t>
            </a:r>
          </a:p>
          <a:p>
            <a:pPr marL="514350" indent="-514350">
              <a:buAutoNum type="arabicParenR"/>
            </a:pPr>
            <a:endParaRPr lang="en-GB" dirty="0"/>
          </a:p>
          <a:p>
            <a:pPr marL="514350" indent="-514350">
              <a:buAutoNum type="arabicParenR"/>
            </a:pPr>
            <a:r>
              <a:rPr lang="en-GB" dirty="0"/>
              <a:t>On digital records. </a:t>
            </a:r>
          </a:p>
          <a:p>
            <a:pPr marL="457200" lvl="1" indent="0">
              <a:buNone/>
            </a:pPr>
            <a:r>
              <a:rPr lang="en-GB" dirty="0"/>
              <a:t>Under GDPR legislation, there are serious penalties if identifying information is recorded without permission or stored / shared inappropriately. </a:t>
            </a:r>
          </a:p>
        </p:txBody>
      </p:sp>
    </p:spTree>
    <p:extLst>
      <p:ext uri="{BB962C8B-B14F-4D97-AF65-F5344CB8AC3E}">
        <p14:creationId xmlns:p14="http://schemas.microsoft.com/office/powerpoint/2010/main" val="2575652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E23A-9102-30D3-DBF1-37785B0E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B485-DDC8-36B0-1365-0F88225A3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aim of the </a:t>
            </a:r>
            <a:r>
              <a:rPr lang="en-GB" sz="3600" dirty="0">
                <a:solidFill>
                  <a:srgbClr val="FF0000"/>
                </a:solidFill>
              </a:rPr>
              <a:t>brief </a:t>
            </a:r>
            <a:r>
              <a:rPr lang="en-GB" dirty="0"/>
              <a:t>is to tell participants what is going to happen (and, where possible, why), so that they can give </a:t>
            </a:r>
            <a:r>
              <a:rPr lang="en-GB" sz="3600" dirty="0">
                <a:solidFill>
                  <a:srgbClr val="FF0000"/>
                </a:solidFill>
              </a:rPr>
              <a:t>informed consent. </a:t>
            </a:r>
          </a:p>
          <a:p>
            <a:pPr marL="0" indent="0">
              <a:buNone/>
            </a:pPr>
            <a:endParaRPr lang="en-GB" sz="3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/>
              <a:t>There is a balance between giving enough information, and giving information that may affect the outcome of the study. </a:t>
            </a:r>
          </a:p>
          <a:p>
            <a:pPr marL="0" indent="0">
              <a:buNone/>
            </a:pPr>
            <a:endParaRPr lang="en-GB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23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E23A-9102-30D3-DBF1-37785B0E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B485-DDC8-36B0-1365-0F88225A3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aim of the </a:t>
            </a:r>
            <a:r>
              <a:rPr lang="en-GB" sz="3600" dirty="0">
                <a:solidFill>
                  <a:srgbClr val="FF0000"/>
                </a:solidFill>
              </a:rPr>
              <a:t>debrief</a:t>
            </a:r>
            <a:r>
              <a:rPr lang="en-GB" dirty="0"/>
              <a:t> is to tell participants the purpose of the experiment once it is over.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Remember, if there are multiple conditions, they may not have experienced all of them. </a:t>
            </a:r>
          </a:p>
          <a:p>
            <a:pPr marL="0" indent="0">
              <a:buNone/>
            </a:pPr>
            <a:endParaRPr lang="en-GB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600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C3BB6-5435-92FF-F7A9-E1B3D2384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7D59-840A-7BE5-6EE7-23C79A23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Psychometrics</a:t>
            </a:r>
          </a:p>
        </p:txBody>
      </p:sp>
    </p:spTree>
    <p:extLst>
      <p:ext uri="{BB962C8B-B14F-4D97-AF65-F5344CB8AC3E}">
        <p14:creationId xmlns:p14="http://schemas.microsoft.com/office/powerpoint/2010/main" val="3033768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Psychometrics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Psycho = “of the mind” (mental) + metric = “measurement”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Psychometrics is concerned with measurement of mental constructs, and theories that explain the pattern of findings. 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Measurement is a </a:t>
            </a:r>
            <a:r>
              <a:rPr lang="en-GB" sz="3200" dirty="0">
                <a:solidFill>
                  <a:srgbClr val="FF0000"/>
                </a:solidFill>
              </a:rPr>
              <a:t>systematic procedure </a:t>
            </a:r>
            <a:r>
              <a:rPr lang="en-GB" dirty="0"/>
              <a:t>by which </a:t>
            </a:r>
            <a:r>
              <a:rPr lang="en-GB" sz="3600" dirty="0">
                <a:solidFill>
                  <a:srgbClr val="FF0000"/>
                </a:solidFill>
              </a:rPr>
              <a:t>numerical scores </a:t>
            </a:r>
            <a:r>
              <a:rPr lang="en-GB" dirty="0"/>
              <a:t>are assigned to a set of objects, where these </a:t>
            </a:r>
            <a:r>
              <a:rPr lang="en-GB" dirty="0">
                <a:solidFill>
                  <a:srgbClr val="FF0000"/>
                </a:solidFill>
              </a:rPr>
              <a:t>scores represent the characteristic of interest.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0303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</a:t>
            </a:r>
          </a:p>
        </p:txBody>
      </p:sp>
      <p:pic>
        <p:nvPicPr>
          <p:cNvPr id="1026" name="Picture 2" descr="1kg Digital Precision Weighing Scale - Kern | C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210" y="4726512"/>
            <a:ext cx="2079615" cy="186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86806" y="1690689"/>
            <a:ext cx="5395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Q: How could you find out which is the largest stone </a:t>
            </a:r>
            <a:r>
              <a:rPr lang="en-GB" sz="2800"/>
              <a:t>by volume? </a:t>
            </a:r>
            <a:endParaRPr lang="en-GB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674" y="4755096"/>
            <a:ext cx="2462126" cy="18404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49" y="1885430"/>
            <a:ext cx="3293540" cy="24669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6806" y="3152077"/>
            <a:ext cx="6681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These are tools for converting physical properties of the stones into a numerical value that can be used to distinguish between them.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49" y="4755096"/>
            <a:ext cx="2390775" cy="1914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1236" y="4589461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77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key properties tools need to be useful.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600" dirty="0">
                <a:solidFill>
                  <a:srgbClr val="FF0000"/>
                </a:solidFill>
              </a:rPr>
              <a:t>Reliability</a:t>
            </a:r>
          </a:p>
          <a:p>
            <a:pPr marL="0" indent="0">
              <a:buNone/>
            </a:pPr>
            <a:r>
              <a:rPr lang="en-GB" dirty="0"/>
              <a:t>	They give the same answer when used twice. </a:t>
            </a:r>
          </a:p>
          <a:p>
            <a:pPr marL="0" indent="0">
              <a:buNone/>
            </a:pPr>
            <a:r>
              <a:rPr lang="en-GB" dirty="0"/>
              <a:t>	They give the same answer if two different versions of the tool 	are used. </a:t>
            </a:r>
          </a:p>
          <a:p>
            <a:pPr marL="0" indent="0">
              <a:buNone/>
            </a:pPr>
            <a:r>
              <a:rPr lang="en-GB" sz="3600" dirty="0">
                <a:solidFill>
                  <a:srgbClr val="FF0000"/>
                </a:solidFill>
              </a:rPr>
              <a:t>Validity</a:t>
            </a:r>
          </a:p>
          <a:p>
            <a:pPr marL="0" indent="0">
              <a:buNone/>
            </a:pPr>
            <a:r>
              <a:rPr lang="en-GB" dirty="0"/>
              <a:t>	They accurately measure the right physical property. </a:t>
            </a:r>
          </a:p>
          <a:p>
            <a:pPr marL="0" indent="0">
              <a:buNone/>
            </a:pPr>
            <a:r>
              <a:rPr lang="en-GB" dirty="0"/>
              <a:t>	i.e. if you want to measure volume, they measure volume, not 	weight, or temperature.  </a:t>
            </a:r>
          </a:p>
        </p:txBody>
      </p:sp>
    </p:spTree>
    <p:extLst>
      <p:ext uri="{BB962C8B-B14F-4D97-AF65-F5344CB8AC3E}">
        <p14:creationId xmlns:p14="http://schemas.microsoft.com/office/powerpoint/2010/main" val="380332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 for 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Research methods in Psychology, Chapters 3 and 4</a:t>
            </a:r>
          </a:p>
        </p:txBody>
      </p:sp>
    </p:spTree>
    <p:extLst>
      <p:ext uri="{BB962C8B-B14F-4D97-AF65-F5344CB8AC3E}">
        <p14:creationId xmlns:p14="http://schemas.microsoft.com/office/powerpoint/2010/main" val="3709390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would reliability look like?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7800" y="4848225"/>
            <a:ext cx="363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– retest reliability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77200" y="4773096"/>
            <a:ext cx="363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Parallel forms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52" y="1860173"/>
            <a:ext cx="4572396" cy="27434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61" y="1847980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0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crucial point about reliability and validity.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 measure can be reliable without be valid. </a:t>
            </a:r>
          </a:p>
          <a:p>
            <a:pPr marL="0" indent="0">
              <a:buNone/>
            </a:pPr>
            <a:r>
              <a:rPr lang="en-GB" dirty="0"/>
              <a:t>	e.g. scales measure weight accurately, but this does not make 	them a good measure of temperature.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measure that is </a:t>
            </a:r>
            <a:r>
              <a:rPr lang="en-GB" sz="3600" dirty="0">
                <a:solidFill>
                  <a:srgbClr val="FF0000"/>
                </a:solidFill>
              </a:rPr>
              <a:t>not reliable is not valid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	If a measure gives a different answer each time (is unreliable), 	then the reading you get can’t be a valid measure of anything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r>
              <a:rPr lang="en-GB" dirty="0"/>
              <a:t>	i.e. a faulty set of scales does not a valid measure of weight. </a:t>
            </a:r>
          </a:p>
        </p:txBody>
      </p:sp>
    </p:spTree>
    <p:extLst>
      <p:ext uri="{BB962C8B-B14F-4D97-AF65-F5344CB8AC3E}">
        <p14:creationId xmlns:p14="http://schemas.microsoft.com/office/powerpoint/2010/main" val="376940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Psychometrics is commonly concerned with relatively stable constructs that people vary on (called “traits”).</a:t>
            </a:r>
          </a:p>
          <a:p>
            <a:pPr marL="0" indent="0">
              <a:buNone/>
            </a:pPr>
            <a:r>
              <a:rPr lang="en-GB" dirty="0"/>
              <a:t>e.g. 	Personality (e.g. extraversion, openness to experience </a:t>
            </a:r>
            <a:r>
              <a:rPr lang="en-GB" dirty="0" err="1"/>
              <a:t>etc</a:t>
            </a:r>
            <a:r>
              <a:rPr lang="en-GB" dirty="0"/>
              <a:t>). </a:t>
            </a:r>
          </a:p>
          <a:p>
            <a:pPr marL="0" indent="0">
              <a:buNone/>
            </a:pPr>
            <a:r>
              <a:rPr lang="en-GB" dirty="0"/>
              <a:t>	Ability (e.g. verbal abilities, musical ability, general intelligence)</a:t>
            </a:r>
          </a:p>
          <a:p>
            <a:pPr marL="0" indent="0">
              <a:buNone/>
            </a:pPr>
            <a:r>
              <a:rPr lang="en-GB" dirty="0"/>
              <a:t>	Beliefs / Attitudes (e.g. political orientation, spirituality)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it can also measure more temporary “states”</a:t>
            </a:r>
          </a:p>
          <a:p>
            <a:pPr marL="0" indent="0">
              <a:buNone/>
            </a:pPr>
            <a:r>
              <a:rPr lang="en-GB" dirty="0"/>
              <a:t>e.g.	Mood, stress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934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 this slide?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2976562"/>
            <a:ext cx="2619375" cy="174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2" y="5324473"/>
            <a:ext cx="3362325" cy="136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662" y="2678112"/>
            <a:ext cx="2847975" cy="16097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97975" y="3143248"/>
            <a:ext cx="3319755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381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Aggression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730" y="5105400"/>
            <a:ext cx="2609850" cy="17526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72700" cy="7175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Psychological constructs are inferred from observable behaviours</a:t>
            </a:r>
          </a:p>
        </p:txBody>
      </p:sp>
    </p:spTree>
    <p:extLst>
      <p:ext uri="{BB962C8B-B14F-4D97-AF65-F5344CB8AC3E}">
        <p14:creationId xmlns:p14="http://schemas.microsoft.com/office/powerpoint/2010/main" val="1505085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could we develop a tool that provided a reliable measure of aggression? 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867400" y="1926231"/>
            <a:ext cx="6172200" cy="461744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Behavioural observation of the behaviours we think are caused by aggression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Self-report of those behaviours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2016918"/>
            <a:ext cx="1509712" cy="1004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8" y="3182538"/>
            <a:ext cx="2528886" cy="1024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8" y="4367963"/>
            <a:ext cx="1872284" cy="1257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8" y="5786238"/>
            <a:ext cx="1738558" cy="9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78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how do we know if it reliable and valid?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1: Reliability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Getting the same score twice. </a:t>
            </a:r>
          </a:p>
        </p:txBody>
      </p:sp>
    </p:spTree>
    <p:extLst>
      <p:ext uri="{BB962C8B-B14F-4D97-AF65-F5344CB8AC3E}">
        <p14:creationId xmlns:p14="http://schemas.microsoft.com/office/powerpoint/2010/main" val="1137161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to reliability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329086" cy="20009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800" y="1690688"/>
            <a:ext cx="3329087" cy="20009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3863082"/>
            <a:ext cx="3329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rgbClr val="FF0000"/>
                </a:solidFill>
              </a:rPr>
              <a:t>Perfect reliability</a:t>
            </a:r>
          </a:p>
          <a:p>
            <a:endParaRPr lang="en-GB" dirty="0"/>
          </a:p>
          <a:p>
            <a:r>
              <a:rPr lang="en-GB" dirty="0"/>
              <a:t>One score is exactly the same as the other. </a:t>
            </a:r>
          </a:p>
          <a:p>
            <a:endParaRPr lang="en-GB" dirty="0"/>
          </a:p>
          <a:p>
            <a:r>
              <a:rPr lang="en-GB" dirty="0"/>
              <a:t>Knowing one score tells you </a:t>
            </a:r>
            <a:r>
              <a:rPr lang="en-GB" u="sng" dirty="0"/>
              <a:t>exactly</a:t>
            </a:r>
            <a:r>
              <a:rPr lang="en-GB" dirty="0"/>
              <a:t> what the other score will be.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72277" y="3863082"/>
            <a:ext cx="3329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rgbClr val="FF0000"/>
                </a:solidFill>
              </a:rPr>
              <a:t>Zero reliability</a:t>
            </a:r>
          </a:p>
          <a:p>
            <a:endParaRPr lang="en-GB" dirty="0"/>
          </a:p>
          <a:p>
            <a:r>
              <a:rPr lang="en-GB" dirty="0"/>
              <a:t>One score is completely unrelated to the other. </a:t>
            </a:r>
          </a:p>
          <a:p>
            <a:endParaRPr lang="en-GB" dirty="0"/>
          </a:p>
          <a:p>
            <a:r>
              <a:rPr lang="en-GB" dirty="0"/>
              <a:t>Knowing one score tells you </a:t>
            </a:r>
            <a:r>
              <a:rPr lang="en-GB" u="sng" dirty="0"/>
              <a:t>nothing</a:t>
            </a:r>
            <a:r>
              <a:rPr lang="en-GB" dirty="0"/>
              <a:t> about what the other will be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276" y="1690688"/>
            <a:ext cx="3329086" cy="20009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35258" y="4400550"/>
            <a:ext cx="540533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016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90688"/>
            <a:ext cx="6781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Another way of expressing the concept of reliability, is predictability.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Here, one score </a:t>
            </a:r>
            <a:r>
              <a:rPr lang="en-GB" sz="3600" i="1" dirty="0">
                <a:solidFill>
                  <a:srgbClr val="C00000"/>
                </a:solidFill>
              </a:rPr>
              <a:t>perfectly predicts </a:t>
            </a:r>
            <a:r>
              <a:rPr lang="en-GB" dirty="0"/>
              <a:t>what the other score will be.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684404" cy="221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9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Scatterplots and correlations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3562"/>
            <a:ext cx="6742856" cy="4052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67700" y="1933575"/>
            <a:ext cx="3609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scatter plot is the figure you get when you plot the value of two observations against each other.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11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Scatterplots and correlations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3562"/>
            <a:ext cx="6742856" cy="4052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67700" y="1933575"/>
            <a:ext cx="36099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blue dotted line represents the best “fit” between the observations.</a:t>
            </a:r>
          </a:p>
          <a:p>
            <a:endParaRPr lang="en-GB" dirty="0"/>
          </a:p>
          <a:p>
            <a:r>
              <a:rPr lang="en-GB" dirty="0"/>
              <a:t>Notice that this line goes up. </a:t>
            </a:r>
          </a:p>
          <a:p>
            <a:r>
              <a:rPr lang="en-GB" dirty="0"/>
              <a:t>(Has a positive slope)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means that as one measure goes up, so does the other one.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289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1ADD4-8A14-B433-2D23-DF9100AF9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84BD4-0CC1-B259-5914-B1D082D5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Ethics</a:t>
            </a:r>
          </a:p>
        </p:txBody>
      </p:sp>
    </p:spTree>
    <p:extLst>
      <p:ext uri="{BB962C8B-B14F-4D97-AF65-F5344CB8AC3E}">
        <p14:creationId xmlns:p14="http://schemas.microsoft.com/office/powerpoint/2010/main" val="1981392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Scatterplots and correlations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3562"/>
            <a:ext cx="6742856" cy="405288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133725" y="3600450"/>
            <a:ext cx="0" cy="5524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571875" y="3219450"/>
            <a:ext cx="0" cy="8096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476500" y="4152900"/>
            <a:ext cx="0" cy="2857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47875" y="4638675"/>
            <a:ext cx="0" cy="2095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05100" y="4362450"/>
            <a:ext cx="0" cy="4857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219575" y="3790950"/>
            <a:ext cx="0" cy="8096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105400" y="2647950"/>
            <a:ext cx="0" cy="7143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648200" y="3600450"/>
            <a:ext cx="0" cy="7143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429125" y="3714750"/>
            <a:ext cx="0" cy="2190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53100" y="2647950"/>
            <a:ext cx="0" cy="4857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181725" y="3009900"/>
            <a:ext cx="0" cy="2857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267700" y="1933575"/>
            <a:ext cx="36099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“fit” of the line is how far away the dots fall from the best possible line.</a:t>
            </a:r>
          </a:p>
          <a:p>
            <a:endParaRPr lang="en-GB" dirty="0"/>
          </a:p>
          <a:p>
            <a:r>
              <a:rPr lang="en-GB" dirty="0"/>
              <a:t>Here we can measure how far away each point is </a:t>
            </a:r>
            <a:r>
              <a:rPr lang="en-GB" dirty="0">
                <a:solidFill>
                  <a:srgbClr val="C00000"/>
                </a:solidFill>
              </a:rPr>
              <a:t>(the red lines) </a:t>
            </a:r>
            <a:r>
              <a:rPr lang="en-GB" dirty="0"/>
              <a:t>and add them up. </a:t>
            </a:r>
          </a:p>
          <a:p>
            <a:endParaRPr lang="en-GB" dirty="0"/>
          </a:p>
          <a:p>
            <a:r>
              <a:rPr lang="en-GB" dirty="0"/>
              <a:t>The smaller the total, the closer on average the dots are to the line. </a:t>
            </a:r>
          </a:p>
          <a:p>
            <a:endParaRPr lang="en-GB" dirty="0"/>
          </a:p>
          <a:p>
            <a:r>
              <a:rPr lang="en-GB" dirty="0"/>
              <a:t>If the dots fell exactly on the line, the total would be zero – a perfect correlation.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267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 values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96726"/>
              </p:ext>
            </p:extLst>
          </p:nvPr>
        </p:nvGraphicFramePr>
        <p:xfrm>
          <a:off x="838199" y="1841100"/>
          <a:ext cx="10296525" cy="3759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3324">
                  <a:extLst>
                    <a:ext uri="{9D8B030D-6E8A-4147-A177-3AD203B41FA5}">
                      <a16:colId xmlns:a16="http://schemas.microsoft.com/office/drawing/2014/main" val="3439076015"/>
                    </a:ext>
                  </a:extLst>
                </a:gridCol>
                <a:gridCol w="8543201">
                  <a:extLst>
                    <a:ext uri="{9D8B030D-6E8A-4147-A177-3AD203B41FA5}">
                      <a16:colId xmlns:a16="http://schemas.microsoft.com/office/drawing/2014/main" val="2124492278"/>
                    </a:ext>
                  </a:extLst>
                </a:gridCol>
              </a:tblGrid>
              <a:tr h="46995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761879"/>
                  </a:ext>
                </a:extLst>
              </a:tr>
              <a:tr h="46995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 &gt; r</a:t>
                      </a:r>
                      <a:r>
                        <a:rPr lang="en-GB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&gt; 0.6</a:t>
                      </a:r>
                      <a:endParaRPr lang="en-GB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 strong positive correlation: as one variable</a:t>
                      </a:r>
                      <a:r>
                        <a:rPr lang="en-GB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increases, so does the other.</a:t>
                      </a:r>
                      <a:endParaRPr lang="en-GB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736320"/>
                  </a:ext>
                </a:extLst>
              </a:tr>
              <a:tr h="46995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0.6 &gt;</a:t>
                      </a:r>
                      <a:r>
                        <a:rPr lang="en-GB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r &gt; 0.4</a:t>
                      </a:r>
                      <a:endParaRPr lang="en-GB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 moderate positive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124463"/>
                  </a:ext>
                </a:extLst>
              </a:tr>
              <a:tr h="46995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0.4 &gt;</a:t>
                      </a:r>
                      <a:r>
                        <a:rPr lang="en-GB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r &gt; 0.2</a:t>
                      </a:r>
                      <a:endParaRPr lang="en-GB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 weak positive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706106"/>
                  </a:ext>
                </a:extLst>
              </a:tr>
              <a:tr h="469950">
                <a:tc>
                  <a:txBody>
                    <a:bodyPr/>
                    <a:lstStyle/>
                    <a:p>
                      <a:r>
                        <a:rPr lang="en-GB" dirty="0"/>
                        <a:t>-0.2 &lt; r &lt;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Weak to non-existent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83127"/>
                  </a:ext>
                </a:extLst>
              </a:tr>
              <a:tr h="46995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-0.4 &lt;</a:t>
                      </a:r>
                      <a:r>
                        <a:rPr lang="en-GB" baseline="0" dirty="0">
                          <a:solidFill>
                            <a:srgbClr val="FF0000"/>
                          </a:solidFill>
                        </a:rPr>
                        <a:t> r &lt; -0.2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A weak negative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365790"/>
                  </a:ext>
                </a:extLst>
              </a:tr>
              <a:tr h="46995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-0.6 &lt;</a:t>
                      </a:r>
                      <a:r>
                        <a:rPr lang="en-GB" baseline="0" dirty="0">
                          <a:solidFill>
                            <a:srgbClr val="FF0000"/>
                          </a:solidFill>
                        </a:rPr>
                        <a:t> r &lt; -0.4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A moderate negative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350497"/>
                  </a:ext>
                </a:extLst>
              </a:tr>
              <a:tr h="46995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-1 &lt; r</a:t>
                      </a:r>
                      <a:r>
                        <a:rPr lang="en-GB" baseline="0" dirty="0">
                          <a:solidFill>
                            <a:srgbClr val="FF0000"/>
                          </a:solidFill>
                        </a:rPr>
                        <a:t> &lt; -0.6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A strong negative correlation: as one variable</a:t>
                      </a:r>
                      <a:r>
                        <a:rPr lang="en-GB" baseline="0" dirty="0">
                          <a:solidFill>
                            <a:srgbClr val="FF0000"/>
                          </a:solidFill>
                        </a:rPr>
                        <a:t> increases, the other decreases.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80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0005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Positive vs negative correlations: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305" y="2867533"/>
            <a:ext cx="3593628" cy="216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05" y="4388119"/>
            <a:ext cx="3593628" cy="216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37" y="1946711"/>
            <a:ext cx="3601596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9505" y="1959403"/>
            <a:ext cx="3593628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9505" y="4388119"/>
            <a:ext cx="360159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95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limitations of (simple) 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1: They only measure the </a:t>
            </a:r>
            <a:r>
              <a:rPr lang="en-GB" i="1" dirty="0"/>
              <a:t>linear</a:t>
            </a:r>
            <a:r>
              <a:rPr lang="en-GB" dirty="0"/>
              <a:t> relationship between two variables.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2: Their value depends upon the </a:t>
            </a:r>
            <a:r>
              <a:rPr lang="en-GB" i="1" dirty="0"/>
              <a:t>variation</a:t>
            </a:r>
            <a:r>
              <a:rPr lang="en-GB" dirty="0"/>
              <a:t> in each variable</a:t>
            </a:r>
          </a:p>
          <a:p>
            <a:pPr marL="0" indent="0">
              <a:buNone/>
            </a:pPr>
            <a:r>
              <a:rPr lang="en-GB" dirty="0"/>
              <a:t>	- this is related to the sample you measure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3: They require that each variable is (roughly) normally distributed</a:t>
            </a:r>
          </a:p>
          <a:p>
            <a:pPr marL="0" indent="0">
              <a:buNone/>
            </a:pPr>
            <a:r>
              <a:rPr lang="en-GB" dirty="0"/>
              <a:t>	- they are affected by extreme values. </a:t>
            </a:r>
          </a:p>
        </p:txBody>
      </p:sp>
    </p:spTree>
    <p:extLst>
      <p:ext uri="{BB962C8B-B14F-4D97-AF65-F5344CB8AC3E}">
        <p14:creationId xmlns:p14="http://schemas.microsoft.com/office/powerpoint/2010/main" val="2233468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Correlations only measure </a:t>
            </a:r>
            <a:r>
              <a:rPr lang="en-GB" i="1" dirty="0"/>
              <a:t>linear</a:t>
            </a:r>
            <a:r>
              <a:rPr lang="en-GB" dirty="0"/>
              <a:t> relationships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4783"/>
            <a:ext cx="4584589" cy="2749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6075" y="2355011"/>
            <a:ext cx="41665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Here there is a clear relationship between the two variables – just not a </a:t>
            </a:r>
            <a:r>
              <a:rPr lang="en-GB" sz="2000" i="1" dirty="0"/>
              <a:t>linear</a:t>
            </a:r>
            <a:r>
              <a:rPr lang="en-GB" sz="2000" dirty="0"/>
              <a:t> one. 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Consequently a single straight line will never “fit” the data very well – the correlation is nearly zero here.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953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effect of restrictions of range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1486"/>
            <a:ext cx="4584589" cy="2749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11" y="2064006"/>
            <a:ext cx="4584589" cy="27495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97947" y="2449902"/>
            <a:ext cx="1871932" cy="199270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674579" y="2111348"/>
            <a:ext cx="990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r = - 0.2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3475" y="5410200"/>
            <a:ext cx="4290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Here the whole sample shows a moderately</a:t>
            </a:r>
          </a:p>
          <a:p>
            <a:r>
              <a:rPr lang="en-GB" dirty="0"/>
              <a:t>positive correlation.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54911" y="5349027"/>
            <a:ext cx="5542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But if we restrict the range (to only high-scorers on the </a:t>
            </a:r>
          </a:p>
          <a:p>
            <a:r>
              <a:rPr lang="en-GB" dirty="0"/>
              <a:t>Test), the correlation value reduces. This is because there</a:t>
            </a:r>
          </a:p>
          <a:p>
            <a:r>
              <a:rPr lang="en-GB" dirty="0"/>
              <a:t>isn’t so much variation in the test scores in this sample.  </a:t>
            </a:r>
          </a:p>
        </p:txBody>
      </p:sp>
      <p:sp>
        <p:nvSpPr>
          <p:cNvPr id="3" name="Right Brace 2"/>
          <p:cNvSpPr/>
          <p:nvPr/>
        </p:nvSpPr>
        <p:spPr>
          <a:xfrm rot="5400000">
            <a:off x="9905656" y="3828245"/>
            <a:ext cx="296859" cy="1768416"/>
          </a:xfrm>
          <a:prstGeom prst="rightBrace">
            <a:avLst>
              <a:gd name="adj1" fmla="val 833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9169877" y="4979695"/>
            <a:ext cx="197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restricted range</a:t>
            </a:r>
          </a:p>
        </p:txBody>
      </p:sp>
    </p:spTree>
    <p:extLst>
      <p:ext uri="{BB962C8B-B14F-4D97-AF65-F5344CB8AC3E}">
        <p14:creationId xmlns:p14="http://schemas.microsoft.com/office/powerpoint/2010/main" val="8507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3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effect of restrictions of range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1486"/>
            <a:ext cx="4584589" cy="2749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11" y="2064006"/>
            <a:ext cx="4584589" cy="27495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01149" y="2497244"/>
            <a:ext cx="1732287" cy="199270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674579" y="2111348"/>
            <a:ext cx="990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r = - 0.16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3475" y="5410200"/>
            <a:ext cx="4290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Here the whole sample shows a moderately</a:t>
            </a:r>
          </a:p>
          <a:p>
            <a:r>
              <a:rPr lang="en-GB" dirty="0"/>
              <a:t>positive correlation.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54911" y="5349027"/>
            <a:ext cx="5237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same happens if we only look at the low scorers.  </a:t>
            </a:r>
          </a:p>
        </p:txBody>
      </p:sp>
    </p:spTree>
    <p:extLst>
      <p:ext uri="{BB962C8B-B14F-4D97-AF65-F5344CB8AC3E}">
        <p14:creationId xmlns:p14="http://schemas.microsoft.com/office/powerpoint/2010/main" val="2041808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effect of extreme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1486"/>
            <a:ext cx="4584589" cy="2749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11" y="2064006"/>
            <a:ext cx="4584589" cy="27495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72425" y="2497244"/>
            <a:ext cx="1914525" cy="199270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674579" y="2111348"/>
            <a:ext cx="990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r = 0.61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3475" y="5410200"/>
            <a:ext cx="4290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Here the whole sample shows a moderately</a:t>
            </a:r>
          </a:p>
          <a:p>
            <a:r>
              <a:rPr lang="en-GB" dirty="0"/>
              <a:t>positive correlation.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69211" y="5317867"/>
            <a:ext cx="54990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Picking only the highest and lowest scores </a:t>
            </a:r>
          </a:p>
          <a:p>
            <a:r>
              <a:rPr lang="en-GB" sz="2400" dirty="0">
                <a:solidFill>
                  <a:srgbClr val="C00000"/>
                </a:solidFill>
              </a:rPr>
              <a:t>increases</a:t>
            </a:r>
            <a:r>
              <a:rPr lang="en-GB" dirty="0"/>
              <a:t> the correlation. This is because the extreme</a:t>
            </a:r>
          </a:p>
          <a:p>
            <a:r>
              <a:rPr lang="en-GB" dirty="0"/>
              <a:t>scores don’t overlap as much as those in the middle. </a:t>
            </a:r>
          </a:p>
        </p:txBody>
      </p:sp>
    </p:spTree>
    <p:extLst>
      <p:ext uri="{BB962C8B-B14F-4D97-AF65-F5344CB8AC3E}">
        <p14:creationId xmlns:p14="http://schemas.microsoft.com/office/powerpoint/2010/main" val="3458280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effects of extreme values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80" y="2041659"/>
            <a:ext cx="4584589" cy="27556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530" y="2140218"/>
            <a:ext cx="4584589" cy="27556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67225" y="2390775"/>
            <a:ext cx="466725" cy="390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1276350" y="4095750"/>
            <a:ext cx="3657600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6325" y="5238750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set of points represents a near zero correlation.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94530" y="5238749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Adding a single extreme value increases the correlation value.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56514" y="2247483"/>
            <a:ext cx="990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r = 0.61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24150" y="2216635"/>
            <a:ext cx="990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r = 0.01</a:t>
            </a:r>
          </a:p>
        </p:txBody>
      </p:sp>
    </p:spTree>
    <p:extLst>
      <p:ext uri="{BB962C8B-B14F-4D97-AF65-F5344CB8AC3E}">
        <p14:creationId xmlns:p14="http://schemas.microsoft.com/office/powerpoint/2010/main" val="2055754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Reliability of multiple-item scales.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So, we have focused on two (overall) scores</a:t>
            </a:r>
          </a:p>
          <a:p>
            <a:pPr marL="0" indent="0">
              <a:buNone/>
            </a:pPr>
            <a:r>
              <a:rPr lang="en-GB" dirty="0"/>
              <a:t>	Either time 1 vs time 2 (test-retest reliability)</a:t>
            </a:r>
          </a:p>
          <a:p>
            <a:pPr marL="0" indent="0">
              <a:buNone/>
            </a:pPr>
            <a:r>
              <a:rPr lang="en-GB" dirty="0"/>
              <a:t>	Or test 1 vs test 2 (parallel form reliability).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can extend this to multiple measures and use the results to increase reliability.</a:t>
            </a:r>
          </a:p>
        </p:txBody>
      </p:sp>
    </p:spTree>
    <p:extLst>
      <p:ext uri="{BB962C8B-B14F-4D97-AF65-F5344CB8AC3E}">
        <p14:creationId xmlns:p14="http://schemas.microsoft.com/office/powerpoint/2010/main" val="1922157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92ACA-D374-1225-0E5B-EE7EE77A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en-GB" dirty="0"/>
              <a:t>Ethical issues in running Psychological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E546C-F04F-60B4-4407-19D1D6B77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Risk / Benefit analysis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Acting with integrity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Acting fairly / justly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Showing respect</a:t>
            </a:r>
          </a:p>
        </p:txBody>
      </p:sp>
    </p:spTree>
    <p:extLst>
      <p:ext uri="{BB962C8B-B14F-4D97-AF65-F5344CB8AC3E}">
        <p14:creationId xmlns:p14="http://schemas.microsoft.com/office/powerpoint/2010/main" val="2246077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Increasing the reliability of a measure.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8782050" cy="6413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Any test score obtained consists of two components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298323" y="4178204"/>
            <a:ext cx="3340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underlying construct being measured.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10475" y="4019845"/>
            <a:ext cx="3924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Other factors that might influence the outcome</a:t>
            </a:r>
          </a:p>
          <a:p>
            <a:r>
              <a:rPr lang="en-GB" dirty="0"/>
              <a:t>e.g. motivation, attention, understanding instructions etc.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6876" y="2819996"/>
            <a:ext cx="210502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Score obtained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00576" y="2819995"/>
            <a:ext cx="20764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the true score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81925" y="2819994"/>
            <a:ext cx="11620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noise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00875" y="2835831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+/-</a:t>
            </a:r>
          </a:p>
        </p:txBody>
      </p:sp>
      <p:sp>
        <p:nvSpPr>
          <p:cNvPr id="10" name="Down Arrow 9"/>
          <p:cNvSpPr/>
          <p:nvPr/>
        </p:nvSpPr>
        <p:spPr>
          <a:xfrm rot="2018802">
            <a:off x="4215666" y="3490502"/>
            <a:ext cx="609600" cy="651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own Arrow 10"/>
          <p:cNvSpPr/>
          <p:nvPr/>
        </p:nvSpPr>
        <p:spPr>
          <a:xfrm rot="19471303">
            <a:off x="8373463" y="3367340"/>
            <a:ext cx="609600" cy="651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3962400" y="2835831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70198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Increasing the reliability of a measure.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8782050" cy="6413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Any test score obtained consists of two components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298323" y="4178204"/>
            <a:ext cx="3340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underlying construct being measured.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10475" y="4019845"/>
            <a:ext cx="3924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Other factors that might influence the outcome</a:t>
            </a:r>
          </a:p>
          <a:p>
            <a:r>
              <a:rPr lang="en-GB" dirty="0"/>
              <a:t>e.g. motivation, attention, understanding instructions etc.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6876" y="2819996"/>
            <a:ext cx="210502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Score obtained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00576" y="2819995"/>
            <a:ext cx="20764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the true score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81925" y="2819994"/>
            <a:ext cx="11620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noise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00875" y="2835831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+/-</a:t>
            </a:r>
          </a:p>
        </p:txBody>
      </p:sp>
      <p:sp>
        <p:nvSpPr>
          <p:cNvPr id="10" name="Down Arrow 9"/>
          <p:cNvSpPr/>
          <p:nvPr/>
        </p:nvSpPr>
        <p:spPr>
          <a:xfrm rot="2018802">
            <a:off x="4215666" y="3490502"/>
            <a:ext cx="609600" cy="651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own Arrow 10"/>
          <p:cNvSpPr/>
          <p:nvPr/>
        </p:nvSpPr>
        <p:spPr>
          <a:xfrm rot="19471303">
            <a:off x="8373463" y="3367340"/>
            <a:ext cx="609600" cy="651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3962400" y="2835831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" y="5490131"/>
            <a:ext cx="10610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6"/>
                </a:solidFill>
              </a:rPr>
              <a:t>If the score obtained is mostly the true score, with little noise,  then the score obtained will be reliable!</a:t>
            </a:r>
          </a:p>
        </p:txBody>
      </p:sp>
    </p:spTree>
    <p:extLst>
      <p:ext uri="{BB962C8B-B14F-4D97-AF65-F5344CB8AC3E}">
        <p14:creationId xmlns:p14="http://schemas.microsoft.com/office/powerpoint/2010/main" val="2897089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Increasing the reliability of a measure.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8782050" cy="6413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Any test score obtained consists of two components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298323" y="4178204"/>
            <a:ext cx="3340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underlying construct being measured.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10475" y="4019845"/>
            <a:ext cx="3924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Other factors that might influence the outcome</a:t>
            </a:r>
          </a:p>
          <a:p>
            <a:r>
              <a:rPr lang="en-GB" dirty="0"/>
              <a:t>e.g. motivation, attention, understanding instructions etc.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6876" y="2819996"/>
            <a:ext cx="210502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Score obtained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00576" y="2819995"/>
            <a:ext cx="20764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the true score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81925" y="2819994"/>
            <a:ext cx="11620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noise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00875" y="2835831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+/-</a:t>
            </a:r>
          </a:p>
        </p:txBody>
      </p:sp>
      <p:sp>
        <p:nvSpPr>
          <p:cNvPr id="10" name="Down Arrow 9"/>
          <p:cNvSpPr/>
          <p:nvPr/>
        </p:nvSpPr>
        <p:spPr>
          <a:xfrm rot="2018802">
            <a:off x="4215666" y="3490502"/>
            <a:ext cx="609600" cy="651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own Arrow 10"/>
          <p:cNvSpPr/>
          <p:nvPr/>
        </p:nvSpPr>
        <p:spPr>
          <a:xfrm rot="19471303">
            <a:off x="8373463" y="3367340"/>
            <a:ext cx="609600" cy="651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3962400" y="2835831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" y="5490131"/>
            <a:ext cx="1061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C00000"/>
                </a:solidFill>
              </a:rPr>
              <a:t>If the score obtained is mostly noise, then the score will be unreliable!</a:t>
            </a:r>
          </a:p>
        </p:txBody>
      </p:sp>
    </p:spTree>
    <p:extLst>
      <p:ext uri="{BB962C8B-B14F-4D97-AF65-F5344CB8AC3E}">
        <p14:creationId xmlns:p14="http://schemas.microsoft.com/office/powerpoint/2010/main" val="2427136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we take </a:t>
            </a:r>
            <a:r>
              <a:rPr lang="en-GB" i="1" dirty="0"/>
              <a:t>multiple</a:t>
            </a:r>
            <a:r>
              <a:rPr lang="en-GB" dirty="0"/>
              <a:t> measures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95476" y="2219919"/>
            <a:ext cx="7277099" cy="477502"/>
            <a:chOff x="1666876" y="2819994"/>
            <a:chExt cx="7277099" cy="477502"/>
          </a:xfrm>
        </p:grpSpPr>
        <p:sp>
          <p:nvSpPr>
            <p:cNvPr id="5" name="TextBox 4"/>
            <p:cNvSpPr txBox="1"/>
            <p:nvPr/>
          </p:nvSpPr>
          <p:spPr>
            <a:xfrm>
              <a:off x="1666876" y="2819996"/>
              <a:ext cx="210502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Score obtained  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00576" y="2819995"/>
              <a:ext cx="20764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the true score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81925" y="2819994"/>
              <a:ext cx="11620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noise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62400" y="2835831"/>
              <a:ext cx="428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=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95476" y="2877144"/>
            <a:ext cx="7277099" cy="477502"/>
            <a:chOff x="1666876" y="2819994"/>
            <a:chExt cx="7277099" cy="477502"/>
          </a:xfrm>
        </p:grpSpPr>
        <p:sp>
          <p:nvSpPr>
            <p:cNvPr id="10" name="TextBox 9"/>
            <p:cNvSpPr txBox="1"/>
            <p:nvPr/>
          </p:nvSpPr>
          <p:spPr>
            <a:xfrm>
              <a:off x="1666876" y="2819996"/>
              <a:ext cx="210502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Score obtained 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00576" y="2819995"/>
              <a:ext cx="20764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the true score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81925" y="2819994"/>
              <a:ext cx="11620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noise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62400" y="2835831"/>
              <a:ext cx="428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=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895476" y="3550206"/>
            <a:ext cx="7277099" cy="477502"/>
            <a:chOff x="1666876" y="2819994"/>
            <a:chExt cx="7277099" cy="477502"/>
          </a:xfrm>
        </p:grpSpPr>
        <p:sp>
          <p:nvSpPr>
            <p:cNvPr id="15" name="TextBox 14"/>
            <p:cNvSpPr txBox="1"/>
            <p:nvPr/>
          </p:nvSpPr>
          <p:spPr>
            <a:xfrm>
              <a:off x="1666876" y="2819996"/>
              <a:ext cx="210502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Score obtained  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00576" y="2819995"/>
              <a:ext cx="20764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the true score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81925" y="2819994"/>
              <a:ext cx="11620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noise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62400" y="2835831"/>
              <a:ext cx="428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=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95476" y="4239105"/>
            <a:ext cx="7277099" cy="477502"/>
            <a:chOff x="1666876" y="2819994"/>
            <a:chExt cx="7277099" cy="477502"/>
          </a:xfrm>
        </p:grpSpPr>
        <p:sp>
          <p:nvSpPr>
            <p:cNvPr id="20" name="TextBox 19"/>
            <p:cNvSpPr txBox="1"/>
            <p:nvPr/>
          </p:nvSpPr>
          <p:spPr>
            <a:xfrm>
              <a:off x="1666876" y="2819996"/>
              <a:ext cx="210502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Score obtained 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00576" y="2819995"/>
              <a:ext cx="20764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the true score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781925" y="2819994"/>
              <a:ext cx="11620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noise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62400" y="2835831"/>
              <a:ext cx="428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=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95476" y="4943841"/>
            <a:ext cx="7277099" cy="477502"/>
            <a:chOff x="1666876" y="2819994"/>
            <a:chExt cx="7277099" cy="477502"/>
          </a:xfrm>
        </p:grpSpPr>
        <p:sp>
          <p:nvSpPr>
            <p:cNvPr id="25" name="TextBox 24"/>
            <p:cNvSpPr txBox="1"/>
            <p:nvPr/>
          </p:nvSpPr>
          <p:spPr>
            <a:xfrm>
              <a:off x="1666876" y="2819996"/>
              <a:ext cx="210502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Score obtained 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00576" y="2819995"/>
              <a:ext cx="20764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the true score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781925" y="2819994"/>
              <a:ext cx="1162050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noise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62400" y="2835831"/>
              <a:ext cx="428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=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90577" y="2281474"/>
            <a:ext cx="49530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0100" y="2954536"/>
            <a:ext cx="49530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0577" y="3634504"/>
            <a:ext cx="49530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1052" y="4326616"/>
            <a:ext cx="49530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0100" y="4943841"/>
            <a:ext cx="49530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296150" y="2281474"/>
            <a:ext cx="32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96150" y="3538062"/>
            <a:ext cx="32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+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05675" y="4239104"/>
            <a:ext cx="32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+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05675" y="2877144"/>
            <a:ext cx="3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05675" y="4851508"/>
            <a:ext cx="3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57175" y="5721508"/>
            <a:ext cx="1085851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Average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95476" y="5718141"/>
            <a:ext cx="210502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Score obtained 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00602" y="5740362"/>
            <a:ext cx="210502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The true score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305675" y="5718141"/>
            <a:ext cx="32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+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10525" y="5721564"/>
            <a:ext cx="172402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1 / 5 noise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80975" y="5524500"/>
            <a:ext cx="11172825" cy="952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205289" y="5769531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=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2950" y="6288998"/>
            <a:ext cx="1061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C00000"/>
                </a:solidFill>
              </a:rPr>
              <a:t>Notice that the average score has less noise in it. So it is MORE reliable. </a:t>
            </a:r>
          </a:p>
        </p:txBody>
      </p:sp>
    </p:spTree>
    <p:extLst>
      <p:ext uri="{BB962C8B-B14F-4D97-AF65-F5344CB8AC3E}">
        <p14:creationId xmlns:p14="http://schemas.microsoft.com/office/powerpoint/2010/main" val="1383704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Therefore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Multiple measures (of the same thing) give you a more reliable measure.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 why most scales and tests contain multiple items to measure the thing they are interested in.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e.g. personality tests, ability tests etc. </a:t>
            </a:r>
          </a:p>
        </p:txBody>
      </p:sp>
    </p:spTree>
    <p:extLst>
      <p:ext uri="{BB962C8B-B14F-4D97-AF65-F5344CB8AC3E}">
        <p14:creationId xmlns:p14="http://schemas.microsoft.com/office/powerpoint/2010/main" val="1488188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33411" y="616550"/>
            <a:ext cx="10925175" cy="9048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If you have enough measures, you can get an accurate reading, even if each individual measure is noisy.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30" y="2799215"/>
            <a:ext cx="3593628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828" y="2799215"/>
            <a:ext cx="3593628" cy="21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694" y="2799215"/>
            <a:ext cx="3593628" cy="21600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581025" y="3200400"/>
            <a:ext cx="3070281" cy="15335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693501" y="3200400"/>
            <a:ext cx="3070281" cy="15335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815041" y="3195638"/>
            <a:ext cx="3070281" cy="15335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93390" y="2343841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0.43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43562" y="2353249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0.68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42194" y="2353249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0.85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5968" y="4959215"/>
            <a:ext cx="345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 moderately reliable measure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35625" y="4937906"/>
            <a:ext cx="2520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Average of 3 moderately reliable measures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83368" y="4993861"/>
            <a:ext cx="252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Average of 6 moderately reliable measures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1025" y="5699172"/>
            <a:ext cx="113042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Notice, by adding (or averaging) multiple measures, as well as higher correlations, there are fewer </a:t>
            </a:r>
            <a:r>
              <a:rPr lang="en-GB" sz="3200" dirty="0">
                <a:solidFill>
                  <a:srgbClr val="FF0000"/>
                </a:solidFill>
              </a:rPr>
              <a:t>outliers</a:t>
            </a:r>
            <a:r>
              <a:rPr lang="en-GB" sz="2400" dirty="0"/>
              <a:t>, and the </a:t>
            </a:r>
            <a:r>
              <a:rPr lang="en-GB" sz="3200" dirty="0">
                <a:solidFill>
                  <a:srgbClr val="FF0000"/>
                </a:solidFill>
              </a:rPr>
              <a:t>slope becomes more accurate. 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422017" y="3711045"/>
            <a:ext cx="121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True score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3655262" y="3711045"/>
            <a:ext cx="121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True score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7850329" y="3711045"/>
            <a:ext cx="121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True score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3D84C8-E706-2811-EF13-77100AA6BA48}"/>
              </a:ext>
            </a:extLst>
          </p:cNvPr>
          <p:cNvSpPr/>
          <p:nvPr/>
        </p:nvSpPr>
        <p:spPr>
          <a:xfrm>
            <a:off x="1758462" y="2828108"/>
            <a:ext cx="839803" cy="286250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06A1D8-9C82-F492-1701-7D019385351C}"/>
              </a:ext>
            </a:extLst>
          </p:cNvPr>
          <p:cNvSpPr/>
          <p:nvPr/>
        </p:nvSpPr>
        <p:spPr>
          <a:xfrm>
            <a:off x="5540470" y="2848396"/>
            <a:ext cx="1382844" cy="244810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7A1F7E-32E8-DFF5-01F1-AB5522606EE5}"/>
              </a:ext>
            </a:extLst>
          </p:cNvPr>
          <p:cNvSpPr/>
          <p:nvPr/>
        </p:nvSpPr>
        <p:spPr>
          <a:xfrm>
            <a:off x="9742116" y="2856280"/>
            <a:ext cx="1382844" cy="244810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72D367-AB3D-FD69-9036-072786045602}"/>
              </a:ext>
            </a:extLst>
          </p:cNvPr>
          <p:cNvCxnSpPr/>
          <p:nvPr/>
        </p:nvCxnSpPr>
        <p:spPr>
          <a:xfrm flipH="1" flipV="1">
            <a:off x="1035698" y="4105469"/>
            <a:ext cx="1142665" cy="21645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154A9B-10B2-CEB7-93D5-00CF937417C0}"/>
              </a:ext>
            </a:extLst>
          </p:cNvPr>
          <p:cNvCxnSpPr>
            <a:cxnSpLocks/>
          </p:cNvCxnSpPr>
          <p:nvPr/>
        </p:nvCxnSpPr>
        <p:spPr>
          <a:xfrm flipV="1">
            <a:off x="2425253" y="3962401"/>
            <a:ext cx="741402" cy="22138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400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effect of averaging across more predictors is an example of the law of small numbers.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“law of small numbers” is the false belief that small samples provide a good representation of the population they come from. </a:t>
            </a:r>
          </a:p>
          <a:p>
            <a:pPr marL="0" indent="0">
              <a:buNone/>
            </a:pPr>
            <a:r>
              <a:rPr lang="en-GB" dirty="0"/>
              <a:t>Examples: </a:t>
            </a:r>
          </a:p>
          <a:p>
            <a:pPr marL="0" indent="0">
              <a:buNone/>
            </a:pPr>
            <a:r>
              <a:rPr lang="en-GB" i="1" dirty="0"/>
              <a:t>…that restaurant is rubbish because my friend had a bad experience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…</a:t>
            </a:r>
            <a:r>
              <a:rPr lang="en-GB" i="1" dirty="0"/>
              <a:t>this course will be boring because the first lecture was dull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…</a:t>
            </a:r>
            <a:r>
              <a:rPr lang="en-GB" i="1" dirty="0"/>
              <a:t>University X will be great, because their Open Day was great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n-GB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</a:rPr>
              <a:t>ALL THESE EXAMPLES HAVE A SAMPLE SIZE OF 1.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8324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These examples are NOT necessarily true.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Small samples result in averages that are more likely to be further away from the true (population) average than averages from larger samples.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Because small samples are noisier measures!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6944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the example on the next slide.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In the next figure, I </a:t>
            </a:r>
            <a:r>
              <a:rPr lang="en-GB" sz="3600" dirty="0">
                <a:solidFill>
                  <a:srgbClr val="C00000"/>
                </a:solidFill>
              </a:rPr>
              <a:t>randomly</a:t>
            </a:r>
            <a:r>
              <a:rPr lang="en-GB" dirty="0"/>
              <a:t> generated guesses that were normally distributed (bell-curve) with a true average of 200, ranging from -100 to +500.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 then took averages of 10, 20, 40, 80, 160 or 320 guesses.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 did this 10 times to see how variable the averages were.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 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0052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869060"/>
            <a:ext cx="4854573" cy="444662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Small samples likely to give more extreme estimates of true average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89473" y="3709217"/>
            <a:ext cx="205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True average = 200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1689099" y="2937542"/>
            <a:ext cx="1101726" cy="1971675"/>
          </a:xfrm>
          <a:prstGeom prst="leftBrac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579040" y="3016720"/>
            <a:ext cx="1118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 estimates from small samples (n = 10)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04121" y="3390036"/>
            <a:ext cx="1244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 estimates from large samples (n = 320)</a:t>
            </a:r>
          </a:p>
        </p:txBody>
      </p:sp>
      <p:sp>
        <p:nvSpPr>
          <p:cNvPr id="20" name="Left Brace 19"/>
          <p:cNvSpPr/>
          <p:nvPr/>
        </p:nvSpPr>
        <p:spPr>
          <a:xfrm rot="10800000">
            <a:off x="6576415" y="4032052"/>
            <a:ext cx="905072" cy="235147"/>
          </a:xfrm>
          <a:prstGeom prst="leftBrac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09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DCF2-63B2-54DC-9CA3-D5F55DF36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Discussion: Risk vs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A23AA-A228-5C8F-4C00-07A559834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Social problem: there is an ongoing dispute as to whether therapy can create false memories of childhood trauma.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researcher decides to try to get people to “recover” a memory that is </a:t>
            </a:r>
            <a:r>
              <a:rPr lang="en-GB" u="sng" dirty="0"/>
              <a:t>known to be false</a:t>
            </a:r>
            <a:r>
              <a:rPr lang="en-GB" dirty="0"/>
              <a:t>, using methods reported by therapists, such as guided imagination.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are the risks vs benefits of this kind of research? </a:t>
            </a:r>
          </a:p>
          <a:p>
            <a:pPr marL="0" indent="0">
              <a:buNone/>
            </a:pPr>
            <a:r>
              <a:rPr lang="en-GB" dirty="0"/>
              <a:t>	What would decrease the risk?</a:t>
            </a:r>
          </a:p>
          <a:p>
            <a:pPr marL="0" indent="0">
              <a:buNone/>
            </a:pPr>
            <a:r>
              <a:rPr lang="en-GB" dirty="0"/>
              <a:t>	What would increase the benefit? </a:t>
            </a:r>
          </a:p>
        </p:txBody>
      </p:sp>
    </p:spTree>
    <p:extLst>
      <p:ext uri="{BB962C8B-B14F-4D97-AF65-F5344CB8AC3E}">
        <p14:creationId xmlns:p14="http://schemas.microsoft.com/office/powerpoint/2010/main" val="3865412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is why we should be wary of media reports like this: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21" y="1962150"/>
            <a:ext cx="3972403" cy="5230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324" y="1962150"/>
            <a:ext cx="6369678" cy="32388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86375" y="5495925"/>
            <a:ext cx="6505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“extreme” scores are most likely to come from SMALL samples. i.e. towns like St Ives and Colchester, not cities like Manchester or Birmingham. </a:t>
            </a:r>
          </a:p>
        </p:txBody>
      </p:sp>
    </p:spTree>
    <p:extLst>
      <p:ext uri="{BB962C8B-B14F-4D97-AF65-F5344CB8AC3E}">
        <p14:creationId xmlns:p14="http://schemas.microsoft.com/office/powerpoint/2010/main" val="4184883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(more serious)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718E2-D1D9-44BF-A941-D404C852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862530"/>
            <a:ext cx="6353519" cy="46494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62850" y="2047875"/>
            <a:ext cx="4429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Map of kidney cancer rates in the States.</a:t>
            </a:r>
          </a:p>
          <a:p>
            <a:endParaRPr lang="en-GB" dirty="0"/>
          </a:p>
          <a:p>
            <a:r>
              <a:rPr lang="en-GB" dirty="0"/>
              <a:t>Blue (teal) shows the areas with particularly low rates of kidney cancer. </a:t>
            </a:r>
          </a:p>
          <a:p>
            <a:endParaRPr lang="en-GB" dirty="0"/>
          </a:p>
          <a:p>
            <a:r>
              <a:rPr lang="en-GB" dirty="0"/>
              <a:t>Why might this be?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00950" y="3990975"/>
            <a:ext cx="445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Red shows the areas with particularly high rates of kidney cancer. </a:t>
            </a:r>
          </a:p>
          <a:p>
            <a:endParaRPr lang="en-GB" dirty="0"/>
          </a:p>
          <a:p>
            <a:r>
              <a:rPr lang="en-GB" dirty="0"/>
              <a:t>What do you conclude now? </a:t>
            </a:r>
          </a:p>
        </p:txBody>
      </p:sp>
    </p:spTree>
    <p:extLst>
      <p:ext uri="{BB962C8B-B14F-4D97-AF65-F5344CB8AC3E}">
        <p14:creationId xmlns:p14="http://schemas.microsoft.com/office/powerpoint/2010/main" val="3072461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 of rates of cancer, based on population.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30" y="1835793"/>
            <a:ext cx="4335845" cy="47879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67425" y="1952625"/>
            <a:ext cx="52863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Here you can see that larger populations give more accurate estimates. </a:t>
            </a:r>
          </a:p>
          <a:p>
            <a:endParaRPr lang="en-GB" dirty="0"/>
          </a:p>
          <a:p>
            <a:r>
              <a:rPr lang="en-GB" dirty="0"/>
              <a:t>So areas within the same state show the highest AND the lowest rates of cancer, because those states have the lowest populations.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724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opposite is to believe in larger samples.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E.g. Sir Francis Galton’s “wisdom of the crowd”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3171C-F265-4E3C-B076-ED3775EF2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998" y="2739693"/>
            <a:ext cx="93993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dirty="0">
                <a:latin typeface="Arial" charset="0"/>
                <a:hlinkClick r:id="rId2"/>
              </a:rPr>
              <a:t>https://</a:t>
            </a:r>
            <a:r>
              <a:rPr lang="en-GB" altLang="en-US" dirty="0" err="1">
                <a:latin typeface="Arial" charset="0"/>
                <a:hlinkClick r:id="rId2"/>
              </a:rPr>
              <a:t>www.youtube.com</a:t>
            </a:r>
            <a:r>
              <a:rPr lang="en-GB" altLang="en-US" dirty="0">
                <a:latin typeface="Arial" charset="0"/>
                <a:hlinkClick r:id="rId2"/>
              </a:rPr>
              <a:t>/</a:t>
            </a:r>
            <a:r>
              <a:rPr lang="en-GB" altLang="en-US" dirty="0" err="1">
                <a:latin typeface="Arial" charset="0"/>
                <a:hlinkClick r:id="rId2"/>
              </a:rPr>
              <a:t>watch?v</a:t>
            </a:r>
            <a:r>
              <a:rPr lang="en-GB" altLang="en-US" dirty="0">
                <a:latin typeface="Arial" charset="0"/>
                <a:hlinkClick r:id="rId2"/>
              </a:rPr>
              <a:t>=uz5AeHqUtRs</a:t>
            </a:r>
            <a:endParaRPr lang="en-GB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691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Wisdom of the (large) crowd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9" y="2104785"/>
            <a:ext cx="6096851" cy="3429479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5667376" y="2104785"/>
            <a:ext cx="1324400" cy="4086465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229476" y="2104785"/>
            <a:ext cx="39909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the jelly bean example (or the original Cow example from Galton), the average is taken over a LARGE sample (160 in this case), and the result is a quite accurate average. </a:t>
            </a:r>
          </a:p>
          <a:p>
            <a:endParaRPr lang="en-GB" dirty="0"/>
          </a:p>
          <a:p>
            <a:r>
              <a:rPr lang="en-GB" dirty="0"/>
              <a:t>This implies that all people have some accuracy buried in lots of noise. </a:t>
            </a:r>
          </a:p>
          <a:p>
            <a:endParaRPr lang="en-GB" dirty="0"/>
          </a:p>
          <a:p>
            <a:r>
              <a:rPr lang="en-GB" dirty="0"/>
              <a:t>Averaging a crowd gets rid of the noise, and reveals the underlying estimate.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3685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Wisdom of the (large) crowd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9" y="2104785"/>
            <a:ext cx="6096851" cy="3429479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5667376" y="2104785"/>
            <a:ext cx="1324400" cy="4086465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229476" y="2104786"/>
            <a:ext cx="45347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Another example comes from gambling / bookmaker’s odds.</a:t>
            </a:r>
          </a:p>
          <a:p>
            <a:endParaRPr lang="en-GB" dirty="0"/>
          </a:p>
          <a:p>
            <a:r>
              <a:rPr lang="en-GB" dirty="0"/>
              <a:t>One way of predict who will win a race (or an election) is to follow the money.</a:t>
            </a:r>
          </a:p>
          <a:p>
            <a:endParaRPr lang="en-GB" dirty="0"/>
          </a:p>
          <a:p>
            <a:r>
              <a:rPr lang="en-GB" dirty="0"/>
              <a:t>Each person might make a poor prediction, but the results of LOTS of bets can be quite accurate. </a:t>
            </a:r>
          </a:p>
          <a:p>
            <a:endParaRPr lang="en-GB" dirty="0"/>
          </a:p>
          <a:p>
            <a:r>
              <a:rPr lang="en-GB" dirty="0"/>
              <a:t>Bookmakers odds reflect where the money is placed</a:t>
            </a:r>
            <a:r>
              <a:rPr lang="en-GB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97193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5719D-D13F-996D-A760-437C64C59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Is the extent to which a measure, </a:t>
            </a:r>
            <a:r>
              <a:rPr lang="en-GB" sz="3600" i="1" dirty="0">
                <a:solidFill>
                  <a:srgbClr val="FF0000"/>
                </a:solidFill>
              </a:rPr>
              <a:t>measures what it is supposed to. </a:t>
            </a:r>
          </a:p>
          <a:p>
            <a:pPr marL="0" indent="0">
              <a:buNone/>
            </a:pPr>
            <a:endParaRPr lang="en-GB" sz="36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i="1" dirty="0"/>
              <a:t>i.e. 	that a thermometer measures temperature</a:t>
            </a:r>
          </a:p>
          <a:p>
            <a:pPr marL="0" indent="0">
              <a:buNone/>
            </a:pPr>
            <a:r>
              <a:rPr lang="en-GB" i="1" dirty="0"/>
              <a:t>	that an extraversion test measures extraversion</a:t>
            </a:r>
          </a:p>
          <a:p>
            <a:pPr marL="0" indent="0">
              <a:buNone/>
            </a:pPr>
            <a:r>
              <a:rPr lang="en-GB" i="1" dirty="0"/>
              <a:t>	that a spatial skill test measures spatial skill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3681436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801C-C371-081E-B119-82D8ACE8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 kinds of validity (only 2 can be tested)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C2106-9FD9-6F2E-9CA7-FBC4D8FE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7196" cy="2587755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1: Face validity</a:t>
            </a:r>
          </a:p>
          <a:p>
            <a:pPr marL="0" indent="0">
              <a:buNone/>
            </a:pPr>
            <a:r>
              <a:rPr lang="en-GB" dirty="0"/>
              <a:t>	Does the measure </a:t>
            </a:r>
            <a:r>
              <a:rPr lang="en-GB" i="1" dirty="0"/>
              <a:t>look right? 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	e.g. does a spatial skill measure have questions that test spatial 	ability rather than other kinds of ability.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076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D7E198-F6DA-9089-0F25-FB0323854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Imagine a paper is folded, then a hole punched through.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90B09-BC2E-932A-F64E-4E9D266C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1695450"/>
            <a:ext cx="6724650" cy="1733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FE361A-9A02-03A5-907A-CF017CD29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4314825"/>
            <a:ext cx="1800000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23D51A-94A1-DA2D-169A-E5696ABB7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312" y="4314825"/>
            <a:ext cx="18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046A2-6D84-3375-6585-321EAB388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112" y="4314825"/>
            <a:ext cx="1800000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A8D721-B421-F38B-6572-67833AE44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2362" y="4314825"/>
            <a:ext cx="1800000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E52AFC-DC0F-4595-4C1C-07F151147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8612" y="4314825"/>
            <a:ext cx="1800000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3B3742-B511-AF1F-9C23-8C693B21D53C}"/>
              </a:ext>
            </a:extLst>
          </p:cNvPr>
          <p:cNvSpPr txBox="1"/>
          <p:nvPr/>
        </p:nvSpPr>
        <p:spPr>
          <a:xfrm>
            <a:off x="1285875" y="3609975"/>
            <a:ext cx="979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When unfolded, what will the pattern of holes look like (shaded dark below)</a:t>
            </a:r>
          </a:p>
        </p:txBody>
      </p:sp>
    </p:spTree>
    <p:extLst>
      <p:ext uri="{BB962C8B-B14F-4D97-AF65-F5344CB8AC3E}">
        <p14:creationId xmlns:p14="http://schemas.microsoft.com/office/powerpoint/2010/main" val="35477415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801C-C371-081E-B119-82D8ACE8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 kinds of validity (only 2 can be tested)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C2106-9FD9-6F2E-9CA7-FBC4D8FE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7196" cy="4192620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2: Content validity</a:t>
            </a:r>
          </a:p>
          <a:p>
            <a:pPr marL="0" indent="0">
              <a:buNone/>
            </a:pPr>
            <a:r>
              <a:rPr lang="en-GB" dirty="0"/>
              <a:t>	Does the measure </a:t>
            </a:r>
            <a:r>
              <a:rPr lang="en-GB" i="1" dirty="0"/>
              <a:t>sample all aspects of the construct? 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	e.g. for spatial skill, it might involve: </a:t>
            </a:r>
          </a:p>
          <a:p>
            <a:pPr marL="0" indent="0">
              <a:buNone/>
            </a:pPr>
            <a:r>
              <a:rPr lang="en-GB" i="1" dirty="0"/>
              <a:t>	paper folding</a:t>
            </a:r>
          </a:p>
          <a:p>
            <a:pPr marL="0" indent="0">
              <a:buNone/>
            </a:pPr>
            <a:r>
              <a:rPr lang="en-GB" i="1" dirty="0"/>
              <a:t>	mental rotation</a:t>
            </a:r>
          </a:p>
          <a:p>
            <a:pPr marL="0" indent="0">
              <a:buNone/>
            </a:pPr>
            <a:r>
              <a:rPr lang="en-GB" i="1" dirty="0"/>
              <a:t>	spatial working memory capacity</a:t>
            </a:r>
          </a:p>
          <a:p>
            <a:pPr marL="0" indent="0">
              <a:buNone/>
            </a:pPr>
            <a:r>
              <a:rPr lang="en-GB" i="1" dirty="0"/>
              <a:t>	remembering routes (etc)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FB1F8-04E3-8800-F51D-40A757EDF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096" y="3642827"/>
            <a:ext cx="24003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19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356B-7D08-FD65-188B-D0CB0957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Discussion: </a:t>
            </a:r>
            <a:r>
              <a:rPr lang="en-GB" dirty="0"/>
              <a:t>Respect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A4E05-0029-7730-EDF2-ADFA3AF87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For the purposes of research, is it ever justified to lie or otherwise deceive participants?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38262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801C-C371-081E-B119-82D8ACE8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 kinds of validity (only 2 can be tested)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C2106-9FD9-6F2E-9CA7-FBC4D8FE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7196" cy="4192620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3: Predictive validity</a:t>
            </a:r>
          </a:p>
          <a:p>
            <a:pPr marL="0" indent="0">
              <a:buNone/>
            </a:pPr>
            <a:r>
              <a:rPr lang="en-GB" dirty="0"/>
              <a:t>	Does the measure </a:t>
            </a:r>
            <a:r>
              <a:rPr lang="en-GB" i="1" dirty="0"/>
              <a:t>predict outcomes that are expected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	e.g. a valid measure of spatial skill, should predict: </a:t>
            </a:r>
          </a:p>
          <a:p>
            <a:pPr marL="0" indent="0">
              <a:buNone/>
            </a:pPr>
            <a:r>
              <a:rPr lang="en-GB" i="1" dirty="0"/>
              <a:t>		performance on other tests of spatial skill</a:t>
            </a:r>
          </a:p>
          <a:p>
            <a:pPr marL="0" indent="0">
              <a:buNone/>
            </a:pPr>
            <a:r>
              <a:rPr lang="en-GB" i="1" dirty="0"/>
              <a:t>		differences between people we expect to vary in spatial 			skill (e.g. architects vs non-architects)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4174613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801C-C371-081E-B119-82D8ACE8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 kinds of validity (only 2 can be tested)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C2106-9FD9-6F2E-9CA7-FBC4D8FE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7196" cy="4192620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4: Discriminant validity</a:t>
            </a:r>
          </a:p>
          <a:p>
            <a:pPr marL="0" indent="0">
              <a:buNone/>
            </a:pPr>
            <a:r>
              <a:rPr lang="en-GB" dirty="0"/>
              <a:t>	Is the measure insensitive to factors that are unrelated to the 	construct being measured. </a:t>
            </a:r>
            <a:r>
              <a:rPr lang="en-GB" i="1" dirty="0"/>
              <a:t> 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	e.g. a valid measure of spatial skill, should NOT be related</a:t>
            </a:r>
          </a:p>
          <a:p>
            <a:pPr marL="0" indent="0">
              <a:buNone/>
            </a:pPr>
            <a:r>
              <a:rPr lang="en-GB" i="1" dirty="0"/>
              <a:t>		to performance on a verbal reasoning task</a:t>
            </a:r>
          </a:p>
          <a:p>
            <a:pPr marL="0" indent="0">
              <a:buNone/>
            </a:pPr>
            <a:r>
              <a:rPr lang="en-GB" i="1" dirty="0"/>
              <a:t>		should not relate to extraversion / introversion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983741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2367D-4B07-FFB3-302C-177AA222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Convergent and discriminant 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8F2BF-6540-7E5D-A7C9-030BC6F67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Are measures of the correlation between the test and other measures. </a:t>
            </a:r>
          </a:p>
          <a:p>
            <a:pPr marL="0" indent="0">
              <a:buNone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Correlations that should be observed (convergent validity)</a:t>
            </a:r>
          </a:p>
          <a:p>
            <a:pPr>
              <a:buFontTx/>
              <a:buChar char="-"/>
            </a:pPr>
            <a:r>
              <a:rPr lang="en-GB" dirty="0"/>
              <a:t>Correlations that should not be observed (discriminant validity)</a:t>
            </a:r>
          </a:p>
        </p:txBody>
      </p:sp>
    </p:spTree>
    <p:extLst>
      <p:ext uri="{BB962C8B-B14F-4D97-AF65-F5344CB8AC3E}">
        <p14:creationId xmlns:p14="http://schemas.microsoft.com/office/powerpoint/2010/main" val="945915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556B-F98E-0701-CDBE-AEB7A3CEA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7210F-EFB1-6CF9-3F16-57478D909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Imagine you had a 4 measures of a construct (Measures 1-4).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correlate each score with the average of the remainder.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i.e. 	correlate Score 1 with the average of 2,3 and 4</a:t>
            </a:r>
          </a:p>
          <a:p>
            <a:pPr marL="0" indent="0">
              <a:buNone/>
            </a:pPr>
            <a:r>
              <a:rPr lang="en-GB" dirty="0"/>
              <a:t>	correlate Score 2 with the average or 1, 3 and 4</a:t>
            </a:r>
          </a:p>
          <a:p>
            <a:pPr marL="0" indent="0">
              <a:buNone/>
            </a:pPr>
            <a:r>
              <a:rPr lang="en-GB" dirty="0"/>
              <a:t>	etc. </a:t>
            </a:r>
          </a:p>
        </p:txBody>
      </p:sp>
    </p:spTree>
    <p:extLst>
      <p:ext uri="{BB962C8B-B14F-4D97-AF65-F5344CB8AC3E}">
        <p14:creationId xmlns:p14="http://schemas.microsoft.com/office/powerpoint/2010/main" val="10839246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00C97-0896-6B5C-9725-106D00DB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Imagine this was the outcome: Which is the best measure?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BC62E3-4F23-76CC-208B-DCE6FF6F0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844" y="3861323"/>
            <a:ext cx="3593628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424146-DA77-9A01-F9AE-6C4D78742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247" y="3861323"/>
            <a:ext cx="3593628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6D594F-A711-B01D-67FF-90D6038F8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844" y="1593190"/>
            <a:ext cx="3593628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E63235-816C-6735-B9A8-C12D653D5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705" y="1593190"/>
            <a:ext cx="359362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604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00C97-0896-6B5C-9725-106D00DB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Imagine this was the outcome: Which is the best measure?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BC62E3-4F23-76CC-208B-DCE6FF6F0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844" y="3861323"/>
            <a:ext cx="3593628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424146-DA77-9A01-F9AE-6C4D78742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247" y="3861323"/>
            <a:ext cx="3593628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6D594F-A711-B01D-67FF-90D6038F8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844" y="1593190"/>
            <a:ext cx="3593628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E63235-816C-6735-B9A8-C12D653D5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705" y="1593190"/>
            <a:ext cx="3593628" cy="216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EA8DEE-3BE8-0445-B741-E91B7E791C43}"/>
              </a:ext>
            </a:extLst>
          </p:cNvPr>
          <p:cNvSpPr/>
          <p:nvPr/>
        </p:nvSpPr>
        <p:spPr>
          <a:xfrm>
            <a:off x="1595535" y="1593190"/>
            <a:ext cx="3965510" cy="22681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7E003-553C-5944-2B5E-1D067DED0FFA}"/>
              </a:ext>
            </a:extLst>
          </p:cNvPr>
          <p:cNvSpPr txBox="1"/>
          <p:nvPr/>
        </p:nvSpPr>
        <p:spPr>
          <a:xfrm>
            <a:off x="634482" y="6251510"/>
            <a:ext cx="9554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Measure 1 correlates (= predicts) the average of the remainder, better than any other measure does. It is the “best” measure of these 4 scores of whatever these tests share. </a:t>
            </a:r>
          </a:p>
        </p:txBody>
      </p:sp>
    </p:spTree>
    <p:extLst>
      <p:ext uri="{BB962C8B-B14F-4D97-AF65-F5344CB8AC3E}">
        <p14:creationId xmlns:p14="http://schemas.microsoft.com/office/powerpoint/2010/main" val="31906881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7CC4A-AD8C-D2D8-7E5B-7F866F42C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C86C-73D2-A348-3CEA-9A1A133FE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Personality</a:t>
            </a:r>
          </a:p>
        </p:txBody>
      </p:sp>
    </p:spTree>
    <p:extLst>
      <p:ext uri="{BB962C8B-B14F-4D97-AF65-F5344CB8AC3E}">
        <p14:creationId xmlns:p14="http://schemas.microsoft.com/office/powerpoint/2010/main" val="29479860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D15C6-83D1-9F40-7652-27F9FA230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55A5-A2DF-486F-FCA8-930130D3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Psychometrics of personality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D4A86-FBDF-E65B-50A2-D06185A5A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Woodworth Personal Data Sheet (1919)</a:t>
            </a:r>
          </a:p>
          <a:p>
            <a:r>
              <a:rPr lang="en-US" dirty="0"/>
              <a:t>Myers-Briggs (1944)</a:t>
            </a:r>
          </a:p>
          <a:p>
            <a:r>
              <a:rPr lang="en-US" dirty="0"/>
              <a:t>NEO (1985, 1992, 2005)</a:t>
            </a:r>
          </a:p>
          <a:p>
            <a:pPr lvl="1"/>
            <a:r>
              <a:rPr lang="en-US" dirty="0"/>
              <a:t>Available online: </a:t>
            </a:r>
            <a:r>
              <a:rPr lang="en-US" dirty="0">
                <a:hlinkClick r:id="rId2"/>
              </a:rPr>
              <a:t>https://bigfive-test.com</a:t>
            </a:r>
            <a:endParaRPr lang="en-US" dirty="0"/>
          </a:p>
          <a:p>
            <a:pPr lvl="1"/>
            <a:r>
              <a:rPr lang="en-US" dirty="0"/>
              <a:t>Good reliability</a:t>
            </a:r>
          </a:p>
          <a:p>
            <a:pPr lvl="1"/>
            <a:r>
              <a:rPr lang="en-US" dirty="0"/>
              <a:t>Less poor validity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331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94EE9-68F2-E3EC-548B-87A13F479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D760-C87D-1C4D-1347-DFD8A9489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Psychometrics of personality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323D0-3D7F-6A62-CADE-5725BB2D3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64628" cy="42909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Woodworth Personal Data Sheet (1919)</a:t>
            </a:r>
          </a:p>
          <a:p>
            <a:pPr lvl="1"/>
            <a:r>
              <a:rPr lang="en-US" dirty="0"/>
              <a:t>Where it all began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 algn="l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Example items</a:t>
            </a:r>
          </a:p>
          <a:p>
            <a:pPr marL="0" indent="0" algn="l">
              <a:buNone/>
            </a:pP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1. Do you usually feel well and strong? (reverse scored) Yes</a:t>
            </a:r>
          </a:p>
          <a:p>
            <a:pPr marL="0" indent="0" algn="l">
              <a:buNone/>
            </a:pP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4. Are you troubled with dreams about your work? No</a:t>
            </a:r>
          </a:p>
          <a:p>
            <a:pPr marL="0" indent="0" algn="l">
              <a:buNone/>
            </a:pP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25. Have you ever fainted away? No</a:t>
            </a:r>
          </a:p>
          <a:p>
            <a:pPr marL="0" indent="0" algn="l">
              <a:buNone/>
            </a:pP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110. Has any of your family committed suicide? No</a:t>
            </a:r>
          </a:p>
          <a:p>
            <a:pPr marL="0" indent="0" algn="l">
              <a:buNone/>
            </a:pP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116. Do you like outdoor life? (reverse scored) Yes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D884E6-F164-E3FB-A553-E287D25B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801" y="2393435"/>
            <a:ext cx="279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4221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1DAA7-6085-5F1E-4FB9-E973C7FB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FF73-F6FB-67D9-B30A-4AAC1A4C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Psychometrics of personality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E0C5E-927A-EE57-3894-A322BB86B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861" y="1911868"/>
            <a:ext cx="10486939" cy="426509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- Myers-Briggs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E5BD174-414F-58C7-26E7-9DD33C843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" y="0"/>
            <a:ext cx="12171363" cy="686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F18968-BE63-C031-3A0D-05A7E3F33A44}"/>
              </a:ext>
            </a:extLst>
          </p:cNvPr>
          <p:cNvSpPr txBox="1"/>
          <p:nvPr/>
        </p:nvSpPr>
        <p:spPr>
          <a:xfrm>
            <a:off x="4282705" y="3167252"/>
            <a:ext cx="3655250" cy="175432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b="1" dirty="0"/>
              <a:t>Myers-Briggs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Popular online</a:t>
            </a:r>
          </a:p>
          <a:p>
            <a:pPr lvl="1"/>
            <a:r>
              <a:rPr lang="en-US" dirty="0"/>
              <a:t>Poor reliability</a:t>
            </a:r>
          </a:p>
          <a:p>
            <a:pPr lvl="1"/>
            <a:r>
              <a:rPr lang="en-US" dirty="0"/>
              <a:t>Poor validity </a:t>
            </a:r>
          </a:p>
          <a:p>
            <a:pPr lvl="1"/>
            <a:r>
              <a:rPr lang="en-US" dirty="0"/>
              <a:t>Personality is not dichotomous!</a:t>
            </a:r>
          </a:p>
        </p:txBody>
      </p:sp>
    </p:spTree>
    <p:extLst>
      <p:ext uri="{BB962C8B-B14F-4D97-AF65-F5344CB8AC3E}">
        <p14:creationId xmlns:p14="http://schemas.microsoft.com/office/powerpoint/2010/main" val="3881415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B2D66-A1C3-3EA1-B630-31D8CAC4C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principles to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F8971-2864-C967-E1F5-9A369BFE9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Experiments involving human (or animal) participants require ethical approval (by a suitably appointed ethics committee).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your group project, you will have to get ethical approval, </a:t>
            </a:r>
            <a:r>
              <a:rPr lang="en-GB" u="sng" dirty="0"/>
              <a:t>before you recruit anyone to take part in your research.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2310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446A-DF9A-670D-9584-C0DEFB5B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Psychometrics of personality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333A6-1AA3-EA43-5CAD-CA623251C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0427" y="1800911"/>
            <a:ext cx="6242222" cy="4389824"/>
          </a:xfrm>
        </p:spPr>
        <p:txBody>
          <a:bodyPr/>
          <a:lstStyle/>
          <a:p>
            <a:pPr lvl="1"/>
            <a:r>
              <a:rPr lang="en-US" dirty="0"/>
              <a:t>NEO (1985, 1992, 2005)</a:t>
            </a:r>
          </a:p>
          <a:p>
            <a:pPr lvl="2"/>
            <a:r>
              <a:rPr lang="en-US" dirty="0"/>
              <a:t>Available online: </a:t>
            </a:r>
            <a:r>
              <a:rPr lang="en-US" dirty="0">
                <a:hlinkClick r:id="rId2"/>
              </a:rPr>
              <a:t>https://bigfive-test.com</a:t>
            </a:r>
            <a:endParaRPr lang="en-US" dirty="0"/>
          </a:p>
          <a:p>
            <a:pPr lvl="2"/>
            <a:r>
              <a:rPr lang="en-US" dirty="0"/>
              <a:t>Based on the now-standard Five Factor model</a:t>
            </a:r>
          </a:p>
          <a:p>
            <a:pPr lvl="2"/>
            <a:r>
              <a:rPr lang="en-US" dirty="0"/>
              <a:t>Good reliability</a:t>
            </a:r>
          </a:p>
          <a:p>
            <a:pPr lvl="2"/>
            <a:r>
              <a:rPr lang="en-US" dirty="0"/>
              <a:t>Less poor validity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04D3A-D35D-2580-29E7-DD3BB154C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56389" y="2468177"/>
            <a:ext cx="3997411" cy="3005867"/>
          </a:xfrm>
        </p:spPr>
        <p:txBody>
          <a:bodyPr/>
          <a:lstStyle/>
          <a:p>
            <a:r>
              <a:rPr lang="en-US" dirty="0"/>
              <a:t>Openness to experience</a:t>
            </a:r>
          </a:p>
          <a:p>
            <a:r>
              <a:rPr lang="en-US" dirty="0"/>
              <a:t>Conscientiousness</a:t>
            </a:r>
          </a:p>
          <a:p>
            <a:r>
              <a:rPr lang="en-US" dirty="0"/>
              <a:t>Extraversion</a:t>
            </a:r>
          </a:p>
          <a:p>
            <a:r>
              <a:rPr lang="en-US" dirty="0"/>
              <a:t>Agreeableness</a:t>
            </a:r>
          </a:p>
          <a:p>
            <a:r>
              <a:rPr lang="en-US" dirty="0"/>
              <a:t>Neuroticism</a:t>
            </a:r>
          </a:p>
        </p:txBody>
      </p:sp>
      <p:pic>
        <p:nvPicPr>
          <p:cNvPr id="6" name="Picture 5" descr="Screenshot of the front page of an online Big Five personality test">
            <a:extLst>
              <a:ext uri="{FF2B5EF4-FFF2-40B4-BE49-F238E27FC236}">
                <a16:creationId xmlns:a16="http://schemas.microsoft.com/office/drawing/2014/main" id="{618184FA-B79D-7B70-60F5-8C5B99B62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5" y="3707027"/>
            <a:ext cx="6362934" cy="28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254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02752-9148-A0B1-32A5-4F571DAD0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287C-CC71-5204-1AA2-4F5CDF44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Psychometrics of almost anything!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AB81E-2199-4790-6645-AE91E8DC2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There are good, free, tests for almost anything: </a:t>
            </a:r>
            <a:r>
              <a:rPr lang="en-US" dirty="0">
                <a:hlinkClick r:id="rId2"/>
              </a:rPr>
              <a:t>https://ipip.ori.org</a:t>
            </a:r>
            <a:endParaRPr lang="en-US" dirty="0"/>
          </a:p>
          <a:p>
            <a:pPr lvl="1"/>
            <a:r>
              <a:rPr lang="en-US" dirty="0"/>
              <a:t>This alphabetical lit might be particularly helpful: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ipip.ori.org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newIndexofScaleLabels.htm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8A8FC-98C8-1C42-DEB7-51AE99B3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ethics form should detail: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A315D-04B8-1D11-35CC-B7E7C2A46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what will happen to the participants</a:t>
            </a:r>
          </a:p>
          <a:p>
            <a:pPr marL="0" indent="0">
              <a:buNone/>
            </a:pPr>
            <a:r>
              <a:rPr lang="en-GB" sz="2400" dirty="0"/>
              <a:t>	and where necessary, to justify these (i.e. </a:t>
            </a:r>
            <a:r>
              <a:rPr lang="en-GB" sz="2400" dirty="0">
                <a:solidFill>
                  <a:srgbClr val="FF0000"/>
                </a:solidFill>
              </a:rPr>
              <a:t>benefit</a:t>
            </a:r>
            <a:r>
              <a:rPr lang="en-GB" sz="2400" dirty="0"/>
              <a:t> vs risk). 		</a:t>
            </a:r>
          </a:p>
          <a:p>
            <a:pPr marL="0" indent="0">
              <a:buNone/>
            </a:pPr>
            <a:r>
              <a:rPr lang="en-GB" sz="2400" dirty="0"/>
              <a:t>the level of anticipated harm / risk </a:t>
            </a:r>
          </a:p>
          <a:p>
            <a:pPr marL="0" indent="0">
              <a:buNone/>
            </a:pPr>
            <a:r>
              <a:rPr lang="en-GB" sz="2400" dirty="0"/>
              <a:t>	and what steps taken to reduce these</a:t>
            </a:r>
          </a:p>
          <a:p>
            <a:pPr marL="0" indent="0">
              <a:buNone/>
            </a:pPr>
            <a:r>
              <a:rPr lang="en-GB" sz="2400" dirty="0"/>
              <a:t>How participant’s rights are protected</a:t>
            </a:r>
          </a:p>
          <a:p>
            <a:pPr marL="0" indent="0">
              <a:buNone/>
            </a:pPr>
            <a:r>
              <a:rPr lang="en-GB" sz="2400" dirty="0"/>
              <a:t>	Informed consent</a:t>
            </a:r>
          </a:p>
          <a:p>
            <a:pPr marL="0" indent="0">
              <a:buNone/>
            </a:pPr>
            <a:r>
              <a:rPr lang="en-GB" sz="2400" dirty="0"/>
              <a:t>	Treated with respect (including not being deceived unnecessarily)</a:t>
            </a:r>
          </a:p>
          <a:p>
            <a:pPr marL="0" indent="0">
              <a:buNone/>
            </a:pPr>
            <a:r>
              <a:rPr lang="en-GB" sz="2400" dirty="0"/>
              <a:t>	Right to withdraw</a:t>
            </a:r>
          </a:p>
          <a:p>
            <a:pPr marL="0" indent="0">
              <a:buNone/>
            </a:pPr>
            <a:r>
              <a:rPr lang="en-GB" sz="2400" dirty="0"/>
              <a:t>	Anonymity</a:t>
            </a:r>
          </a:p>
          <a:p>
            <a:pPr marL="0" indent="0">
              <a:buNone/>
            </a:pPr>
            <a:r>
              <a:rPr lang="en-GB" sz="2400" dirty="0"/>
              <a:t>	Brief and Debrief</a:t>
            </a:r>
          </a:p>
          <a:p>
            <a:pPr marL="0" indent="0">
              <a:buNone/>
            </a:pPr>
            <a:r>
              <a:rPr lang="en-GB" sz="24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5506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ED1B8-89C6-65EA-6D1A-22A3CDC7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Ethical process for your group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44FA8-51F6-8AD8-F73B-9BF24CA02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Your ethics approval request should detail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AutoNum type="arabicParenR"/>
            </a:pPr>
            <a:r>
              <a:rPr lang="en-GB" dirty="0"/>
              <a:t>Confirmation of who your sample will be</a:t>
            </a:r>
          </a:p>
          <a:p>
            <a:pPr marL="514350" indent="-514350">
              <a:buAutoNum type="arabicParenR"/>
            </a:pPr>
            <a:r>
              <a:rPr lang="en-GB" dirty="0"/>
              <a:t>An outline of your research procedure</a:t>
            </a:r>
          </a:p>
          <a:p>
            <a:pPr marL="514350" indent="-514350">
              <a:buAutoNum type="arabicParenR"/>
            </a:pPr>
            <a:r>
              <a:rPr lang="en-GB" dirty="0"/>
              <a:t>Explanation of how you have considered and dealt with potential ethical concerns</a:t>
            </a:r>
          </a:p>
          <a:p>
            <a:pPr marL="514350" indent="-514350">
              <a:buAutoNum type="arabicParenR"/>
            </a:pPr>
            <a:r>
              <a:rPr lang="en-GB" dirty="0"/>
              <a:t>The nature of the data you plan to collect</a:t>
            </a:r>
          </a:p>
          <a:p>
            <a:pPr marL="514350" indent="-514350">
              <a:buAutoNum type="arabicParenR"/>
            </a:pPr>
            <a:r>
              <a:rPr lang="en-GB" dirty="0"/>
              <a:t>A copy of the Brief and Debrief you plan to show participants</a:t>
            </a:r>
          </a:p>
          <a:p>
            <a:pPr marL="514350" indent="-514350">
              <a:buAutoNum type="arabicParenR"/>
            </a:pPr>
            <a:r>
              <a:rPr lang="en-GB" dirty="0"/>
              <a:t>A consent form. </a:t>
            </a:r>
          </a:p>
        </p:txBody>
      </p:sp>
    </p:spTree>
    <p:extLst>
      <p:ext uri="{BB962C8B-B14F-4D97-AF65-F5344CB8AC3E}">
        <p14:creationId xmlns:p14="http://schemas.microsoft.com/office/powerpoint/2010/main" val="257883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C7DA200EEB3445AF1982F3D7270397" ma:contentTypeVersion="14" ma:contentTypeDescription="Create a new document." ma:contentTypeScope="" ma:versionID="8ec0b2246017092d04bce6716d92dcc9">
  <xsd:schema xmlns:xsd="http://www.w3.org/2001/XMLSchema" xmlns:xs="http://www.w3.org/2001/XMLSchema" xmlns:p="http://schemas.microsoft.com/office/2006/metadata/properties" xmlns:ns3="21c8a05f-379f-4a3f-aa4a-81ea9db359bc" xmlns:ns4="0322879f-8624-447d-a89c-1c2bd66f8e04" targetNamespace="http://schemas.microsoft.com/office/2006/metadata/properties" ma:root="true" ma:fieldsID="aa4f8e6e825201c9e1a4f40d409a5ff0" ns3:_="" ns4:_="">
    <xsd:import namespace="21c8a05f-379f-4a3f-aa4a-81ea9db359bc"/>
    <xsd:import namespace="0322879f-8624-447d-a89c-1c2bd66f8e0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c8a05f-379f-4a3f-aa4a-81ea9db359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22879f-8624-447d-a89c-1c2bd66f8e0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25F811-EF6C-4D3F-97C2-294B89DA95A5}">
  <ds:schemaRefs>
    <ds:schemaRef ds:uri="http://purl.org/dc/terms/"/>
    <ds:schemaRef ds:uri="21c8a05f-379f-4a3f-aa4a-81ea9db359bc"/>
    <ds:schemaRef ds:uri="http://schemas.microsoft.com/office/2006/documentManagement/types"/>
    <ds:schemaRef ds:uri="http://purl.org/dc/dcmitype/"/>
    <ds:schemaRef ds:uri="0322879f-8624-447d-a89c-1c2bd66f8e04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194B6C0-6B78-48DC-983F-798B943C48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c8a05f-379f-4a3f-aa4a-81ea9db359bc"/>
    <ds:schemaRef ds:uri="0322879f-8624-447d-a89c-1c2bd66f8e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613C10-A8D9-42B3-B48A-218D09D327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6035</TotalTime>
  <Words>3320</Words>
  <Application>Microsoft Macintosh PowerPoint</Application>
  <PresentationFormat>Widescreen</PresentationFormat>
  <Paragraphs>474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Ethics, Psychometrics and Personality</vt:lpstr>
      <vt:lpstr>Reading for this lecture</vt:lpstr>
      <vt:lpstr>Ethics</vt:lpstr>
      <vt:lpstr>Ethical issues in running Psychological research</vt:lpstr>
      <vt:lpstr>Discussion: Risk vs benefits</vt:lpstr>
      <vt:lpstr>Discussion: Respect</vt:lpstr>
      <vt:lpstr>From principles to guidelines</vt:lpstr>
      <vt:lpstr>The ethics form should detail:</vt:lpstr>
      <vt:lpstr>Ethical process for your group projects</vt:lpstr>
      <vt:lpstr>Informed consent</vt:lpstr>
      <vt:lpstr>Treated with respect</vt:lpstr>
      <vt:lpstr>Right to withdraw</vt:lpstr>
      <vt:lpstr>Right to Anonymity </vt:lpstr>
      <vt:lpstr>Brief</vt:lpstr>
      <vt:lpstr>Debrief</vt:lpstr>
      <vt:lpstr>Psychometrics</vt:lpstr>
      <vt:lpstr>Psychometrics</vt:lpstr>
      <vt:lpstr>Measurement</vt:lpstr>
      <vt:lpstr>Two key properties tools need to be useful.</vt:lpstr>
      <vt:lpstr>What would reliability look like? </vt:lpstr>
      <vt:lpstr>A crucial point about reliability and validity. </vt:lpstr>
      <vt:lpstr>PowerPoint Presentation</vt:lpstr>
      <vt:lpstr>Remember this slide?</vt:lpstr>
      <vt:lpstr>How could we develop a tool that provided a reliable measure of aggression? </vt:lpstr>
      <vt:lpstr>But how do we know if it reliable and valid? </vt:lpstr>
      <vt:lpstr>Back to reliability</vt:lpstr>
      <vt:lpstr>Reliability</vt:lpstr>
      <vt:lpstr>Scatterplots and correlations</vt:lpstr>
      <vt:lpstr>Scatterplots and correlations</vt:lpstr>
      <vt:lpstr>Scatterplots and correlations</vt:lpstr>
      <vt:lpstr>Correlation values</vt:lpstr>
      <vt:lpstr>Positive vs negative correlations: </vt:lpstr>
      <vt:lpstr>Some limitations of (simple) correlations</vt:lpstr>
      <vt:lpstr>Correlations only measure linear relationships</vt:lpstr>
      <vt:lpstr>The effect of restrictions of range</vt:lpstr>
      <vt:lpstr>The effect of restrictions of range</vt:lpstr>
      <vt:lpstr>The effect of extreme values</vt:lpstr>
      <vt:lpstr>The effects of extreme values</vt:lpstr>
      <vt:lpstr>Reliability of multiple-item scales. </vt:lpstr>
      <vt:lpstr>Increasing the reliability of a measure. </vt:lpstr>
      <vt:lpstr>Increasing the reliability of a measure. </vt:lpstr>
      <vt:lpstr>Increasing the reliability of a measure. </vt:lpstr>
      <vt:lpstr>What if we take multiple measures</vt:lpstr>
      <vt:lpstr>Therefore</vt:lpstr>
      <vt:lpstr>PowerPoint Presentation</vt:lpstr>
      <vt:lpstr>The effect of averaging across more predictors is an example of the law of small numbers. </vt:lpstr>
      <vt:lpstr>These examples are NOT necessarily true. </vt:lpstr>
      <vt:lpstr>In the example on the next slide. </vt:lpstr>
      <vt:lpstr>Small samples likely to give more extreme estimates of true average</vt:lpstr>
      <vt:lpstr>This is why we should be wary of media reports like this: </vt:lpstr>
      <vt:lpstr>Another (more serious) example</vt:lpstr>
      <vt:lpstr>Plot of rates of cancer, based on population. </vt:lpstr>
      <vt:lpstr>The opposite is to believe in larger samples. </vt:lpstr>
      <vt:lpstr>Wisdom of the (large) crowd</vt:lpstr>
      <vt:lpstr>Wisdom of the (large) crowd</vt:lpstr>
      <vt:lpstr>Validity</vt:lpstr>
      <vt:lpstr>Four kinds of validity (only 2 can be tested)</vt:lpstr>
      <vt:lpstr>Imagine a paper is folded, then a hole punched through. </vt:lpstr>
      <vt:lpstr>Four kinds of validity (only 2 can be tested)</vt:lpstr>
      <vt:lpstr>Four kinds of validity (only 2 can be tested)</vt:lpstr>
      <vt:lpstr>Four kinds of validity (only 2 can be tested)</vt:lpstr>
      <vt:lpstr>Convergent and discriminant validity</vt:lpstr>
      <vt:lpstr>Improving validity</vt:lpstr>
      <vt:lpstr>Imagine this was the outcome: Which is the best measure?  </vt:lpstr>
      <vt:lpstr>Imagine this was the outcome: Which is the best measure?  </vt:lpstr>
      <vt:lpstr>Personality</vt:lpstr>
      <vt:lpstr>Psychometrics of personality tests</vt:lpstr>
      <vt:lpstr>Psychometrics of personality tests</vt:lpstr>
      <vt:lpstr>Psychometrics of personality</vt:lpstr>
      <vt:lpstr>Psychometrics of personality tests</vt:lpstr>
      <vt:lpstr>Psychometrics of almost anything!</vt:lpstr>
    </vt:vector>
  </TitlesOfParts>
  <Company>Plymouth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PSYC003: Psychological influences on Health and Behaviour: Lecture 3</dc:title>
  <dc:creator>Tim Hollins</dc:creator>
  <cp:lastModifiedBy>Andy Wills</cp:lastModifiedBy>
  <cp:revision>74</cp:revision>
  <cp:lastPrinted>2024-01-29T09:19:54Z</cp:lastPrinted>
  <dcterms:created xsi:type="dcterms:W3CDTF">2023-01-20T14:26:20Z</dcterms:created>
  <dcterms:modified xsi:type="dcterms:W3CDTF">2024-02-02T18:14:11Z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0x010100CDC7DA200EEB3445AF1982F3D7270397</vt:lpwstr>
  </property>
</Properties>
</file>